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04" r:id="rId1"/>
  </p:sldMasterIdLst>
  <p:notesMasterIdLst>
    <p:notesMasterId r:id="rId132"/>
  </p:notesMasterIdLst>
  <p:sldIdLst>
    <p:sldId id="256" r:id="rId2"/>
    <p:sldId id="267" r:id="rId3"/>
    <p:sldId id="268" r:id="rId4"/>
    <p:sldId id="269" r:id="rId5"/>
    <p:sldId id="270" r:id="rId6"/>
    <p:sldId id="271" r:id="rId7"/>
    <p:sldId id="502" r:id="rId8"/>
    <p:sldId id="383" r:id="rId9"/>
    <p:sldId id="504" r:id="rId10"/>
    <p:sldId id="384" r:id="rId11"/>
    <p:sldId id="295" r:id="rId12"/>
    <p:sldId id="392" r:id="rId13"/>
    <p:sldId id="393" r:id="rId14"/>
    <p:sldId id="395" r:id="rId15"/>
    <p:sldId id="385" r:id="rId16"/>
    <p:sldId id="386" r:id="rId17"/>
    <p:sldId id="387" r:id="rId18"/>
    <p:sldId id="388" r:id="rId19"/>
    <p:sldId id="396" r:id="rId20"/>
    <p:sldId id="389" r:id="rId21"/>
    <p:sldId id="397" r:id="rId22"/>
    <p:sldId id="272" r:id="rId23"/>
    <p:sldId id="274" r:id="rId24"/>
    <p:sldId id="398" r:id="rId25"/>
    <p:sldId id="399" r:id="rId26"/>
    <p:sldId id="505" r:id="rId27"/>
    <p:sldId id="400" r:id="rId28"/>
    <p:sldId id="401" r:id="rId29"/>
    <p:sldId id="275" r:id="rId30"/>
    <p:sldId id="402" r:id="rId31"/>
    <p:sldId id="276" r:id="rId32"/>
    <p:sldId id="403" r:id="rId33"/>
    <p:sldId id="404" r:id="rId34"/>
    <p:sldId id="405" r:id="rId35"/>
    <p:sldId id="406" r:id="rId36"/>
    <p:sldId id="277" r:id="rId37"/>
    <p:sldId id="278" r:id="rId38"/>
    <p:sldId id="407" r:id="rId39"/>
    <p:sldId id="279" r:id="rId40"/>
    <p:sldId id="506" r:id="rId41"/>
    <p:sldId id="408" r:id="rId42"/>
    <p:sldId id="409" r:id="rId43"/>
    <p:sldId id="410" r:id="rId44"/>
    <p:sldId id="411" r:id="rId45"/>
    <p:sldId id="527" r:id="rId46"/>
    <p:sldId id="510" r:id="rId47"/>
    <p:sldId id="526" r:id="rId48"/>
    <p:sldId id="511" r:id="rId49"/>
    <p:sldId id="512" r:id="rId50"/>
    <p:sldId id="513" r:id="rId51"/>
    <p:sldId id="514" r:id="rId52"/>
    <p:sldId id="515" r:id="rId53"/>
    <p:sldId id="516" r:id="rId54"/>
    <p:sldId id="517" r:id="rId55"/>
    <p:sldId id="518" r:id="rId56"/>
    <p:sldId id="519" r:id="rId57"/>
    <p:sldId id="520" r:id="rId58"/>
    <p:sldId id="521" r:id="rId59"/>
    <p:sldId id="522" r:id="rId60"/>
    <p:sldId id="523" r:id="rId61"/>
    <p:sldId id="507" r:id="rId62"/>
    <p:sldId id="412" r:id="rId63"/>
    <p:sldId id="413" r:id="rId64"/>
    <p:sldId id="414" r:id="rId65"/>
    <p:sldId id="415" r:id="rId66"/>
    <p:sldId id="416" r:id="rId67"/>
    <p:sldId id="417" r:id="rId68"/>
    <p:sldId id="508" r:id="rId69"/>
    <p:sldId id="419" r:id="rId70"/>
    <p:sldId id="420" r:id="rId71"/>
    <p:sldId id="421" r:id="rId72"/>
    <p:sldId id="509" r:id="rId73"/>
    <p:sldId id="422" r:id="rId74"/>
    <p:sldId id="423" r:id="rId75"/>
    <p:sldId id="424" r:id="rId76"/>
    <p:sldId id="425" r:id="rId77"/>
    <p:sldId id="280" r:id="rId78"/>
    <p:sldId id="281" r:id="rId79"/>
    <p:sldId id="283" r:id="rId80"/>
    <p:sldId id="426" r:id="rId81"/>
    <p:sldId id="284" r:id="rId82"/>
    <p:sldId id="427" r:id="rId83"/>
    <p:sldId id="428" r:id="rId84"/>
    <p:sldId id="285" r:id="rId85"/>
    <p:sldId id="286" r:id="rId86"/>
    <p:sldId id="429" r:id="rId87"/>
    <p:sldId id="287" r:id="rId88"/>
    <p:sldId id="430" r:id="rId89"/>
    <p:sldId id="431" r:id="rId90"/>
    <p:sldId id="288" r:id="rId91"/>
    <p:sldId id="432" r:id="rId92"/>
    <p:sldId id="289" r:id="rId93"/>
    <p:sldId id="529" r:id="rId94"/>
    <p:sldId id="290" r:id="rId95"/>
    <p:sldId id="433" r:id="rId96"/>
    <p:sldId id="434" r:id="rId97"/>
    <p:sldId id="435" r:id="rId98"/>
    <p:sldId id="436" r:id="rId99"/>
    <p:sldId id="291" r:id="rId100"/>
    <p:sldId id="524" r:id="rId101"/>
    <p:sldId id="292" r:id="rId102"/>
    <p:sldId id="293" r:id="rId103"/>
    <p:sldId id="294" r:id="rId104"/>
    <p:sldId id="437" r:id="rId105"/>
    <p:sldId id="525" r:id="rId106"/>
    <p:sldId id="438" r:id="rId107"/>
    <p:sldId id="439" r:id="rId108"/>
    <p:sldId id="296" r:id="rId109"/>
    <p:sldId id="297" r:id="rId110"/>
    <p:sldId id="299" r:id="rId111"/>
    <p:sldId id="441" r:id="rId112"/>
    <p:sldId id="528" r:id="rId113"/>
    <p:sldId id="300" r:id="rId114"/>
    <p:sldId id="442" r:id="rId115"/>
    <p:sldId id="301" r:id="rId116"/>
    <p:sldId id="443" r:id="rId117"/>
    <p:sldId id="444" r:id="rId118"/>
    <p:sldId id="302" r:id="rId119"/>
    <p:sldId id="445" r:id="rId120"/>
    <p:sldId id="303" r:id="rId121"/>
    <p:sldId id="304" r:id="rId122"/>
    <p:sldId id="307" r:id="rId123"/>
    <p:sldId id="313" r:id="rId124"/>
    <p:sldId id="446" r:id="rId125"/>
    <p:sldId id="447" r:id="rId126"/>
    <p:sldId id="448" r:id="rId127"/>
    <p:sldId id="449" r:id="rId128"/>
    <p:sldId id="450" r:id="rId129"/>
    <p:sldId id="451" r:id="rId130"/>
    <p:sldId id="452" r:id="rId131"/>
  </p:sldIdLst>
  <p:sldSz cx="12192000" cy="6858000"/>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44" autoAdjust="0"/>
    <p:restoredTop sz="94660"/>
  </p:normalViewPr>
  <p:slideViewPr>
    <p:cSldViewPr snapToGrid="0">
      <p:cViewPr varScale="1">
        <p:scale>
          <a:sx n="113" d="100"/>
          <a:sy n="113" d="100"/>
        </p:scale>
        <p:origin x="510"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viewProps" Target="viewProps.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theme" Target="theme/theme1.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tableStyles" Target="tableStyle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notesMaster" Target="notesMasters/notesMaster1.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968D50C3-E8D2-4AB0-A795-4116E4AA6A3C}" type="datetimeFigureOut">
              <a:rPr lang="en-US" smtClean="0"/>
              <a:t>6/12/2026</a:t>
            </a:fld>
            <a:endParaRPr lang="en-US"/>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D2A8A567-E614-4304-BF7F-7A84E7C622F6}" type="slidenum">
              <a:rPr lang="en-US" smtClean="0"/>
              <a:t>‹#›</a:t>
            </a:fld>
            <a:endParaRPr lang="en-US"/>
          </a:p>
        </p:txBody>
      </p:sp>
    </p:spTree>
    <p:extLst>
      <p:ext uri="{BB962C8B-B14F-4D97-AF65-F5344CB8AC3E}">
        <p14:creationId xmlns:p14="http://schemas.microsoft.com/office/powerpoint/2010/main" val="34169924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2373"/>
            <a:ext cx="12192000" cy="6867027"/>
            <a:chOff x="0" y="-2373"/>
            <a:chExt cx="12192000" cy="6867027"/>
          </a:xfrm>
        </p:grpSpPr>
        <p:sp>
          <p:nvSpPr>
            <p:cNvPr id="8" name="Rectangle 7"/>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10"/>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Oval 11"/>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Oval 12"/>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ctrTitle"/>
          </p:nvPr>
        </p:nvSpPr>
        <p:spPr>
          <a:xfrm>
            <a:off x="1154955" y="2099733"/>
            <a:ext cx="8825658" cy="2677648"/>
          </a:xfrm>
        </p:spPr>
        <p:txBody>
          <a:bodyPr anchor="b"/>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rot="5400000">
            <a:off x="10089390" y="1792223"/>
            <a:ext cx="990599" cy="304799"/>
          </a:xfrm>
        </p:spPr>
        <p:txBody>
          <a:bodyPr anchor="t"/>
          <a:lstStyle>
            <a:lvl1pPr algn="l">
              <a:defRPr b="0" i="0">
                <a:solidFill>
                  <a:schemeClr val="bg1"/>
                </a:solidFill>
              </a:defRPr>
            </a:lvl1pPr>
          </a:lstStyle>
          <a:p>
            <a:fld id="{16D796DC-C089-4F3B-99FB-CF0C774E9048}" type="datetimeFigureOut">
              <a:rPr lang="en-US" smtClean="0"/>
              <a:t>6/12/2026</a:t>
            </a:fld>
            <a:endParaRPr lang="en-US"/>
          </a:p>
        </p:txBody>
      </p:sp>
      <p:sp>
        <p:nvSpPr>
          <p:cNvPr id="5" name="Footer Placeholder 4"/>
          <p:cNvSpPr>
            <a:spLocks noGrp="1"/>
          </p:cNvSpPr>
          <p:nvPr>
            <p:ph type="ftr" sz="quarter" idx="11"/>
          </p:nvPr>
        </p:nvSpPr>
        <p:spPr>
          <a:xfrm rot="5400000">
            <a:off x="8959592" y="3226820"/>
            <a:ext cx="3859795" cy="304801"/>
          </a:xfrm>
        </p:spPr>
        <p:txBody>
          <a:bodyPr/>
          <a:lstStyle>
            <a:lvl1pPr>
              <a:defRPr b="0" i="0">
                <a:solidFill>
                  <a:schemeClr val="bg1"/>
                </a:solidFill>
              </a:defRPr>
            </a:lvl1pPr>
          </a:lstStyle>
          <a:p>
            <a:endParaRPr lang="en-US"/>
          </a:p>
        </p:txBody>
      </p:sp>
      <p:sp>
        <p:nvSpPr>
          <p:cNvPr id="10" name="Rectangle 9"/>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a:xfrm>
            <a:off x="10351008" y="292608"/>
            <a:ext cx="838199" cy="767687"/>
          </a:xfrm>
        </p:spPr>
        <p:txBody>
          <a:bodyPr/>
          <a:lstStyle>
            <a:lvl1pPr>
              <a:defRPr sz="2800" b="0" i="0">
                <a:latin typeface="+mj-lt"/>
              </a:defRPr>
            </a:lvl1pPr>
          </a:lstStyle>
          <a:p>
            <a:fld id="{D6DED8D2-CCB4-4E9F-A922-892A04731C2A}" type="slidenum">
              <a:rPr lang="en-US" smtClean="0"/>
              <a:t>‹#›</a:t>
            </a:fld>
            <a:endParaRPr lang="en-US"/>
          </a:p>
        </p:txBody>
      </p:sp>
    </p:spTree>
    <p:extLst>
      <p:ext uri="{BB962C8B-B14F-4D97-AF65-F5344CB8AC3E}">
        <p14:creationId xmlns:p14="http://schemas.microsoft.com/office/powerpoint/2010/main" val="26432866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0800000">
              <a:off x="459506" y="321130"/>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4966674"/>
            <a:ext cx="882565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955" y="685800"/>
            <a:ext cx="8825658"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bwMode="gray">
          <a:xfrm>
            <a:off x="1154956" y="5536665"/>
            <a:ext cx="8825656" cy="493712"/>
          </a:xfrm>
        </p:spPr>
        <p:txBody>
          <a:bodyPr>
            <a:normAutofit/>
          </a:bodyPr>
          <a:lstStyle>
            <a:lvl1pPr marL="0" indent="0">
              <a:buNone/>
              <a:defRPr sz="12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6D796DC-C089-4F3B-99FB-CF0C774E9048}" type="datetimeFigureOut">
              <a:rPr lang="en-US" smtClean="0"/>
              <a:t>6/12/2026</a:t>
            </a:fld>
            <a:endParaRPr lang="en-US"/>
          </a:p>
        </p:txBody>
      </p:sp>
      <p:sp>
        <p:nvSpPr>
          <p:cNvPr id="6" name="Footer Placeholder 5"/>
          <p:cNvSpPr>
            <a:spLocks noGrp="1"/>
          </p:cNvSpPr>
          <p:nvPr>
            <p:ph type="ftr" sz="quarter" idx="11"/>
          </p:nvPr>
        </p:nvSpPr>
        <p:spPr/>
        <p:txBody>
          <a:bodyPr/>
          <a:lstStyle/>
          <a:p>
            <a:endParaRPr lang="en-US"/>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6DED8D2-CCB4-4E9F-A922-892A04731C2A}" type="slidenum">
              <a:rPr lang="en-US" smtClean="0"/>
              <a:t>‹#›</a:t>
            </a:fld>
            <a:endParaRPr lang="en-US"/>
          </a:p>
        </p:txBody>
      </p:sp>
    </p:spTree>
    <p:extLst>
      <p:ext uri="{BB962C8B-B14F-4D97-AF65-F5344CB8AC3E}">
        <p14:creationId xmlns:p14="http://schemas.microsoft.com/office/powerpoint/2010/main" val="5842733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grpSp>
        <p:nvGrpSpPr>
          <p:cNvPr id="12" name="Group 11"/>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7" name="Freeform 5"/>
            <p:cNvSpPr/>
            <p:nvPr/>
          </p:nvSpPr>
          <p:spPr bwMode="gray">
            <a:xfrm>
              <a:off x="455612" y="2801319"/>
              <a:ext cx="11277600" cy="3602637"/>
            </a:xfrm>
            <a:custGeom>
              <a:avLst/>
              <a:gdLst/>
              <a:ahLst/>
              <a:cxnLst/>
              <a:rect l="l" t="t" r="r" b="b"/>
              <a:pathLst>
                <a:path w="10000" h="7946">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063416"/>
            <a:ext cx="8825659" cy="1379755"/>
          </a:xfrm>
        </p:spPr>
        <p:txBody>
          <a:bodyPr/>
          <a:lstStyle>
            <a:lvl1pPr>
              <a:defRPr sz="4000"/>
            </a:lvl1pPr>
          </a:lstStyle>
          <a:p>
            <a:r>
              <a:rPr lang="en-US"/>
              <a:t>Click to edit Master title style</a:t>
            </a:r>
            <a:endParaRPr lang="en-US" dirty="0"/>
          </a:p>
        </p:txBody>
      </p:sp>
      <p:sp>
        <p:nvSpPr>
          <p:cNvPr id="8" name="Text Placeholder 3"/>
          <p:cNvSpPr>
            <a:spLocks noGrp="1"/>
          </p:cNvSpPr>
          <p:nvPr>
            <p:ph type="body" sz="half" idx="2"/>
          </p:nvPr>
        </p:nvSpPr>
        <p:spPr>
          <a:xfrm>
            <a:off x="1154954"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 name="Date Placeholder 3"/>
          <p:cNvSpPr>
            <a:spLocks noGrp="1"/>
          </p:cNvSpPr>
          <p:nvPr>
            <p:ph type="dt" sz="half" idx="10"/>
          </p:nvPr>
        </p:nvSpPr>
        <p:spPr/>
        <p:txBody>
          <a:bodyPr/>
          <a:lstStyle/>
          <a:p>
            <a:fld id="{16D796DC-C089-4F3B-99FB-CF0C774E9048}" type="datetimeFigureOut">
              <a:rPr lang="en-US" smtClean="0"/>
              <a:t>6/12/2026</a:t>
            </a:fld>
            <a:endParaRPr lang="en-US"/>
          </a:p>
        </p:txBody>
      </p:sp>
      <p:sp>
        <p:nvSpPr>
          <p:cNvPr id="5" name="Footer Placeholder 4"/>
          <p:cNvSpPr>
            <a:spLocks noGrp="1"/>
          </p:cNvSpPr>
          <p:nvPr>
            <p:ph type="ftr" sz="quarter" idx="11"/>
          </p:nvPr>
        </p:nvSpPr>
        <p:spPr/>
        <p:txBody>
          <a:bodyPr/>
          <a:lstStyle/>
          <a:p>
            <a:endParaRPr lang="en-US"/>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6DED8D2-CCB4-4E9F-A922-892A04731C2A}" type="slidenum">
              <a:rPr lang="en-US" smtClean="0"/>
              <a:t>‹#›</a:t>
            </a:fld>
            <a:endParaRPr lang="en-US"/>
          </a:p>
        </p:txBody>
      </p:sp>
    </p:spTree>
    <p:extLst>
      <p:ext uri="{BB962C8B-B14F-4D97-AF65-F5344CB8AC3E}">
        <p14:creationId xmlns:p14="http://schemas.microsoft.com/office/powerpoint/2010/main" val="6923686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grpSp>
        <p:nvGrpSpPr>
          <p:cNvPr id="7" name="Group 6"/>
          <p:cNvGrpSpPr/>
          <p:nvPr/>
        </p:nvGrpSpPr>
        <p:grpSpPr>
          <a:xfrm>
            <a:off x="0" y="-2373"/>
            <a:ext cx="12192000" cy="6867027"/>
            <a:chOff x="0" y="-2373"/>
            <a:chExt cx="12192000" cy="6867027"/>
          </a:xfrm>
        </p:grpSpPr>
        <p:sp>
          <p:nvSpPr>
            <p:cNvPr id="15" name="Rectangle 14"/>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4"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6"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3" name="TextBox 12"/>
          <p:cNvSpPr txBox="1"/>
          <p:nvPr/>
        </p:nvSpPr>
        <p:spPr>
          <a:xfrm>
            <a:off x="9719438" y="2631815"/>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9" name="TextBox 8"/>
          <p:cNvSpPr txBox="1"/>
          <p:nvPr/>
        </p:nvSpPr>
        <p:spPr>
          <a:xfrm>
            <a:off x="898295" y="591093"/>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2" name="Title 1"/>
          <p:cNvSpPr>
            <a:spLocks noGrp="1"/>
          </p:cNvSpPr>
          <p:nvPr>
            <p:ph type="title"/>
          </p:nvPr>
        </p:nvSpPr>
        <p:spPr>
          <a:xfrm>
            <a:off x="1581878" y="980517"/>
            <a:ext cx="8453906" cy="2698249"/>
          </a:xfrm>
        </p:spPr>
        <p:txBody>
          <a:bodyPr/>
          <a:lstStyle>
            <a:lvl1pPr>
              <a:defRPr sz="4000"/>
            </a:lvl1pPr>
          </a:lstStyle>
          <a:p>
            <a:r>
              <a:rPr lang="en-US"/>
              <a:t>Click to edit Master title style</a:t>
            </a:r>
            <a:endParaRPr lang="en-US" dirty="0"/>
          </a:p>
        </p:txBody>
      </p:sp>
      <p:sp>
        <p:nvSpPr>
          <p:cNvPr id="14" name="Text Placeholder 3"/>
          <p:cNvSpPr>
            <a:spLocks noGrp="1"/>
          </p:cNvSpPr>
          <p:nvPr>
            <p:ph type="body" sz="half" idx="13"/>
          </p:nvPr>
        </p:nvSpPr>
        <p:spPr bwMode="gray">
          <a:xfrm>
            <a:off x="1945945" y="3678766"/>
            <a:ext cx="7725772" cy="342174"/>
          </a:xfrm>
        </p:spPr>
        <p:txBody>
          <a:bodyPr anchor="t">
            <a:normAutofit/>
          </a:bodyPr>
          <a:lstStyle>
            <a:lvl1pPr marL="0" indent="0">
              <a:buNone/>
              <a:defRPr lang="en-US" sz="1400" b="0" i="0" kern="1200" cap="small" dirty="0">
                <a:solidFill>
                  <a:schemeClr val="accent1"/>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 name="Date Placeholder 3"/>
          <p:cNvSpPr>
            <a:spLocks noGrp="1"/>
          </p:cNvSpPr>
          <p:nvPr>
            <p:ph type="dt" sz="half" idx="10"/>
          </p:nvPr>
        </p:nvSpPr>
        <p:spPr/>
        <p:txBody>
          <a:bodyPr/>
          <a:lstStyle/>
          <a:p>
            <a:fld id="{16D796DC-C089-4F3B-99FB-CF0C774E9048}" type="datetimeFigureOut">
              <a:rPr lang="en-US" smtClean="0"/>
              <a:t>6/12/2026</a:t>
            </a:fld>
            <a:endParaRPr lang="en-US"/>
          </a:p>
        </p:txBody>
      </p:sp>
      <p:sp>
        <p:nvSpPr>
          <p:cNvPr id="5" name="Footer Placeholder 4"/>
          <p:cNvSpPr>
            <a:spLocks noGrp="1"/>
          </p:cNvSpPr>
          <p:nvPr>
            <p:ph type="ftr" sz="quarter" idx="11"/>
          </p:nvPr>
        </p:nvSpPr>
        <p:spPr/>
        <p:txBody>
          <a:bodyPr/>
          <a:lstStyle/>
          <a:p>
            <a:endParaRPr lang="en-US"/>
          </a:p>
        </p:txBody>
      </p:sp>
      <p:sp>
        <p:nvSpPr>
          <p:cNvPr id="32" name="Rectangle 3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6DED8D2-CCB4-4E9F-A922-892A04731C2A}" type="slidenum">
              <a:rPr lang="en-US" smtClean="0"/>
              <a:t>‹#›</a:t>
            </a:fld>
            <a:endParaRPr lang="en-US"/>
          </a:p>
        </p:txBody>
      </p:sp>
    </p:spTree>
    <p:extLst>
      <p:ext uri="{BB962C8B-B14F-4D97-AF65-F5344CB8AC3E}">
        <p14:creationId xmlns:p14="http://schemas.microsoft.com/office/powerpoint/2010/main" val="289332497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grpSp>
        <p:nvGrpSpPr>
          <p:cNvPr id="18" name="Group 17"/>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370667"/>
            <a:ext cx="8825660" cy="1822514"/>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4" y="5033068"/>
            <a:ext cx="8825659" cy="860400"/>
          </a:xfrm>
        </p:spPr>
        <p:txBody>
          <a:bodyPr anchor="t"/>
          <a:lstStyle>
            <a:lvl1pPr marL="0" indent="0" algn="l">
              <a:buNone/>
              <a:defRPr sz="20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6D796DC-C089-4F3B-99FB-CF0C774E9048}" type="datetimeFigureOut">
              <a:rPr lang="en-US" smtClean="0"/>
              <a:t>6/12/2026</a:t>
            </a:fld>
            <a:endParaRPr lang="en-US"/>
          </a:p>
        </p:txBody>
      </p:sp>
      <p:sp>
        <p:nvSpPr>
          <p:cNvPr id="5" name="Footer Placeholder 4"/>
          <p:cNvSpPr>
            <a:spLocks noGrp="1"/>
          </p:cNvSpPr>
          <p:nvPr>
            <p:ph type="ftr" sz="quarter" idx="11"/>
          </p:nvPr>
        </p:nvSpPr>
        <p:spPr/>
        <p:txBody>
          <a:bodyPr/>
          <a:lstStyle/>
          <a:p>
            <a:endParaRPr lang="en-US"/>
          </a:p>
        </p:txBody>
      </p:sp>
      <p:sp>
        <p:nvSpPr>
          <p:cNvPr id="12" name="Rectangle 1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6DED8D2-CCB4-4E9F-A922-892A04731C2A}" type="slidenum">
              <a:rPr lang="en-US" smtClean="0"/>
              <a:t>‹#›</a:t>
            </a:fld>
            <a:endParaRPr lang="en-US"/>
          </a:p>
        </p:txBody>
      </p:sp>
    </p:spTree>
    <p:extLst>
      <p:ext uri="{BB962C8B-B14F-4D97-AF65-F5344CB8AC3E}">
        <p14:creationId xmlns:p14="http://schemas.microsoft.com/office/powerpoint/2010/main" val="370784968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4" y="2617299"/>
            <a:ext cx="312916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6" name="Text Placeholder 3"/>
          <p:cNvSpPr>
            <a:spLocks noGrp="1"/>
          </p:cNvSpPr>
          <p:nvPr>
            <p:ph type="body" sz="half" idx="15"/>
          </p:nvPr>
        </p:nvSpPr>
        <p:spPr>
          <a:xfrm>
            <a:off x="1154954" y="3193561"/>
            <a:ext cx="3129168" cy="283349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4512721" y="2603502"/>
            <a:ext cx="314538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9" name="Text Placeholder 3"/>
          <p:cNvSpPr>
            <a:spLocks noGrp="1"/>
          </p:cNvSpPr>
          <p:nvPr>
            <p:ph type="body" sz="half" idx="16"/>
          </p:nvPr>
        </p:nvSpPr>
        <p:spPr>
          <a:xfrm>
            <a:off x="4512721" y="3193561"/>
            <a:ext cx="3145380" cy="283349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7886700" y="2617299"/>
            <a:ext cx="3161029" cy="576261"/>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Text Placeholder 3"/>
          <p:cNvSpPr>
            <a:spLocks noGrp="1"/>
          </p:cNvSpPr>
          <p:nvPr>
            <p:ph type="body" sz="half" idx="17"/>
          </p:nvPr>
        </p:nvSpPr>
        <p:spPr>
          <a:xfrm>
            <a:off x="7886700" y="3193561"/>
            <a:ext cx="3164719" cy="28334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cxnSp>
        <p:nvCxnSpPr>
          <p:cNvPr id="22" name="Straight Connector 21"/>
          <p:cNvCxnSpPr/>
          <p:nvPr/>
        </p:nvCxnSpPr>
        <p:spPr>
          <a:xfrm>
            <a:off x="440397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777240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16D796DC-C089-4F3B-99FB-CF0C774E9048}" type="datetimeFigureOut">
              <a:rPr lang="en-US" smtClean="0"/>
              <a:t>6/12/2026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6DED8D2-CCB4-4E9F-A922-892A04731C2A}" type="slidenum">
              <a:rPr lang="en-US" smtClean="0"/>
              <a:t>‹#›</a:t>
            </a:fld>
            <a:endParaRPr lang="en-US"/>
          </a:p>
        </p:txBody>
      </p:sp>
    </p:spTree>
    <p:extLst>
      <p:ext uri="{BB962C8B-B14F-4D97-AF65-F5344CB8AC3E}">
        <p14:creationId xmlns:p14="http://schemas.microsoft.com/office/powerpoint/2010/main" val="384200979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2" y="4532845"/>
            <a:ext cx="305043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9" name="Picture Placeholder 2"/>
          <p:cNvSpPr>
            <a:spLocks noGrp="1" noChangeAspect="1"/>
          </p:cNvSpPr>
          <p:nvPr>
            <p:ph type="pic" idx="15"/>
          </p:nvPr>
        </p:nvSpPr>
        <p:spPr>
          <a:xfrm>
            <a:off x="1334552"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2" name="Text Placeholder 3"/>
          <p:cNvSpPr>
            <a:spLocks noGrp="1"/>
          </p:cNvSpPr>
          <p:nvPr>
            <p:ph type="body" sz="half" idx="18"/>
          </p:nvPr>
        </p:nvSpPr>
        <p:spPr>
          <a:xfrm>
            <a:off x="1154953" y="5109107"/>
            <a:ext cx="3050437" cy="91794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4572537" y="4532846"/>
            <a:ext cx="3046766" cy="651156"/>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30" name="Picture Placeholder 2"/>
          <p:cNvSpPr>
            <a:spLocks noGrp="1" noChangeAspect="1"/>
          </p:cNvSpPr>
          <p:nvPr>
            <p:ph type="pic" idx="21"/>
          </p:nvPr>
        </p:nvSpPr>
        <p:spPr>
          <a:xfrm>
            <a:off x="4748463" y="2603500"/>
            <a:ext cx="2691241"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3" name="Text Placeholder 3"/>
          <p:cNvSpPr>
            <a:spLocks noGrp="1"/>
          </p:cNvSpPr>
          <p:nvPr>
            <p:ph type="body" sz="half" idx="19"/>
          </p:nvPr>
        </p:nvSpPr>
        <p:spPr>
          <a:xfrm>
            <a:off x="4568865" y="5184002"/>
            <a:ext cx="3050438" cy="84305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7983434" y="4532847"/>
            <a:ext cx="3050438" cy="651154"/>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31"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20"/>
          </p:nvPr>
        </p:nvSpPr>
        <p:spPr>
          <a:xfrm>
            <a:off x="7983434" y="5184001"/>
            <a:ext cx="3050437" cy="843054"/>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cxnSp>
        <p:nvCxnSpPr>
          <p:cNvPr id="17" name="Straight Connector 16"/>
          <p:cNvCxnSpPr/>
          <p:nvPr/>
        </p:nvCxnSpPr>
        <p:spPr>
          <a:xfrm>
            <a:off x="4388153" y="2603500"/>
            <a:ext cx="0" cy="3517594"/>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801905" y="2603500"/>
            <a:ext cx="0" cy="34925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16D796DC-C089-4F3B-99FB-CF0C774E9048}" type="datetimeFigureOut">
              <a:rPr lang="en-US" smtClean="0"/>
              <a:t>6/12/2026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6DED8D2-CCB4-4E9F-A922-892A04731C2A}" type="slidenum">
              <a:rPr lang="en-US" smtClean="0"/>
              <a:t>‹#›</a:t>
            </a:fld>
            <a:endParaRPr lang="en-US"/>
          </a:p>
        </p:txBody>
      </p:sp>
    </p:spTree>
    <p:extLst>
      <p:ext uri="{BB962C8B-B14F-4D97-AF65-F5344CB8AC3E}">
        <p14:creationId xmlns:p14="http://schemas.microsoft.com/office/powerpoint/2010/main" val="203303484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154953" y="973668"/>
            <a:ext cx="8825660" cy="706964"/>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6D796DC-C089-4F3B-99FB-CF0C774E9048}" type="datetimeFigureOut">
              <a:rPr lang="en-US" smtClean="0"/>
              <a:t>6/12/2026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6DED8D2-CCB4-4E9F-A922-892A04731C2A}" type="slidenum">
              <a:rPr lang="en-US" smtClean="0"/>
              <a:t>‹#›</a:t>
            </a:fld>
            <a:endParaRPr lang="en-US"/>
          </a:p>
        </p:txBody>
      </p:sp>
    </p:spTree>
    <p:extLst>
      <p:ext uri="{BB962C8B-B14F-4D97-AF65-F5344CB8AC3E}">
        <p14:creationId xmlns:p14="http://schemas.microsoft.com/office/powerpoint/2010/main" val="325372336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Rectangle 7"/>
            <p:cNvSpPr/>
            <p:nvPr/>
          </p:nvSpPr>
          <p:spPr>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Vertical Title 1"/>
          <p:cNvSpPr>
            <a:spLocks noGrp="1"/>
          </p:cNvSpPr>
          <p:nvPr>
            <p:ph type="title" orient="vert"/>
          </p:nvPr>
        </p:nvSpPr>
        <p:spPr>
          <a:xfrm>
            <a:off x="8576756" y="1278468"/>
            <a:ext cx="1413933" cy="4748589"/>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1154954" y="1278468"/>
            <a:ext cx="6247546" cy="474859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6D796DC-C089-4F3B-99FB-CF0C774E9048}" type="datetimeFigureOut">
              <a:rPr lang="en-US" smtClean="0"/>
              <a:t>6/12/2026</a:t>
            </a:fld>
            <a:endParaRPr lang="en-US"/>
          </a:p>
        </p:txBody>
      </p:sp>
      <p:sp>
        <p:nvSpPr>
          <p:cNvPr id="5" name="Footer Placeholder 4"/>
          <p:cNvSpPr>
            <a:spLocks noGrp="1"/>
          </p:cNvSpPr>
          <p:nvPr>
            <p:ph type="ftr" sz="quarter" idx="11"/>
          </p:nvPr>
        </p:nvSpPr>
        <p:spPr/>
        <p:txBody>
          <a:bodyPr/>
          <a:lstStyle/>
          <a:p>
            <a:endParaRPr lang="en-US"/>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6DED8D2-CCB4-4E9F-A922-892A04731C2A}" type="slidenum">
              <a:rPr lang="en-US" smtClean="0"/>
              <a:t>‹#›</a:t>
            </a:fld>
            <a:endParaRPr lang="en-US"/>
          </a:p>
        </p:txBody>
      </p:sp>
    </p:spTree>
    <p:extLst>
      <p:ext uri="{BB962C8B-B14F-4D97-AF65-F5344CB8AC3E}">
        <p14:creationId xmlns:p14="http://schemas.microsoft.com/office/powerpoint/2010/main" val="5552914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54953" y="973668"/>
            <a:ext cx="9113172" cy="706964"/>
          </a:xfrm>
        </p:spPr>
        <p:txBody>
          <a:bodyPr/>
          <a:lstStyle/>
          <a:p>
            <a:r>
              <a:rPr lang="en-US"/>
              <a:t>Click to edit Master title style</a:t>
            </a:r>
            <a:endParaRPr lang="en-US" dirty="0"/>
          </a:p>
        </p:txBody>
      </p:sp>
      <p:sp>
        <p:nvSpPr>
          <p:cNvPr id="3" name="Content Placeholder 2"/>
          <p:cNvSpPr>
            <a:spLocks noGrp="1"/>
          </p:cNvSpPr>
          <p:nvPr>
            <p:ph idx="1"/>
          </p:nvPr>
        </p:nvSpPr>
        <p:spPr>
          <a:xfrm>
            <a:off x="1154955" y="2603500"/>
            <a:ext cx="9113170" cy="34163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16D796DC-C089-4F3B-99FB-CF0C774E9048}" type="datetimeFigureOut">
              <a:rPr lang="en-US" smtClean="0"/>
              <a:t>6/12/2026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6DED8D2-CCB4-4E9F-A922-892A04731C2A}" type="slidenum">
              <a:rPr lang="en-US" smtClean="0"/>
              <a:t>‹#›</a:t>
            </a:fld>
            <a:endParaRPr lang="en-US"/>
          </a:p>
        </p:txBody>
      </p:sp>
    </p:spTree>
    <p:extLst>
      <p:ext uri="{BB962C8B-B14F-4D97-AF65-F5344CB8AC3E}">
        <p14:creationId xmlns:p14="http://schemas.microsoft.com/office/powerpoint/2010/main" val="40044235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13" name="Group 12"/>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Rectangle 6"/>
            <p:cNvSpPr/>
            <p:nvPr/>
          </p:nvSpPr>
          <p:spPr>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2677645"/>
            <a:ext cx="4351023" cy="2283824"/>
          </a:xfrm>
        </p:spPr>
        <p:txBody>
          <a:bodyPr anchor="ctr"/>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895558" y="2677644"/>
            <a:ext cx="3755379" cy="2283823"/>
          </a:xfrm>
        </p:spPr>
        <p:txBody>
          <a:bodyPr anchor="ctr"/>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6D796DC-C089-4F3B-99FB-CF0C774E9048}" type="datetimeFigureOut">
              <a:rPr lang="en-US" smtClean="0"/>
              <a:t>6/12/2026</a:t>
            </a:fld>
            <a:endParaRPr lang="en-US"/>
          </a:p>
        </p:txBody>
      </p:sp>
      <p:sp>
        <p:nvSpPr>
          <p:cNvPr id="5" name="Footer Placeholder 4"/>
          <p:cNvSpPr>
            <a:spLocks noGrp="1"/>
          </p:cNvSpPr>
          <p:nvPr>
            <p:ph type="ftr" sz="quarter" idx="11"/>
          </p:nvPr>
        </p:nvSpPr>
        <p:spPr/>
        <p:txBody>
          <a:bodyPr/>
          <a:lstStyle/>
          <a:p>
            <a:endParaRPr lang="en-US"/>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6DED8D2-CCB4-4E9F-A922-892A04731C2A}" type="slidenum">
              <a:rPr lang="en-US" smtClean="0"/>
              <a:t>‹#›</a:t>
            </a:fld>
            <a:endParaRPr lang="en-US"/>
          </a:p>
        </p:txBody>
      </p:sp>
    </p:spTree>
    <p:extLst>
      <p:ext uri="{BB962C8B-B14F-4D97-AF65-F5344CB8AC3E}">
        <p14:creationId xmlns:p14="http://schemas.microsoft.com/office/powerpoint/2010/main" val="1540211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54954" y="2603500"/>
            <a:ext cx="4825158" cy="3416301"/>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08712" y="2603500"/>
            <a:ext cx="4825159" cy="341630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16D796DC-C089-4F3B-99FB-CF0C774E9048}" type="datetimeFigureOut">
              <a:rPr lang="en-US" smtClean="0"/>
              <a:t>6/12/2026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6DED8D2-CCB4-4E9F-A922-892A04731C2A}" type="slidenum">
              <a:rPr lang="en-US" smtClean="0"/>
              <a:t>‹#›</a:t>
            </a:fld>
            <a:endParaRPr lang="en-US"/>
          </a:p>
        </p:txBody>
      </p:sp>
    </p:spTree>
    <p:extLst>
      <p:ext uri="{BB962C8B-B14F-4D97-AF65-F5344CB8AC3E}">
        <p14:creationId xmlns:p14="http://schemas.microsoft.com/office/powerpoint/2010/main" val="34608124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54954" y="2603500"/>
            <a:ext cx="4825157"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154954" y="3179762"/>
            <a:ext cx="4825158" cy="2840039"/>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08712" y="2603500"/>
            <a:ext cx="482515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08710" y="3179762"/>
            <a:ext cx="4825159" cy="2840039"/>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16D796DC-C089-4F3B-99FB-CF0C774E9048}" type="datetimeFigureOut">
              <a:rPr lang="en-US" smtClean="0"/>
              <a:t>6/12/2026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6DED8D2-CCB4-4E9F-A922-892A04731C2A}" type="slidenum">
              <a:rPr lang="en-US" smtClean="0"/>
              <a:t>‹#›</a:t>
            </a:fld>
            <a:endParaRPr lang="en-US"/>
          </a:p>
        </p:txBody>
      </p:sp>
    </p:spTree>
    <p:extLst>
      <p:ext uri="{BB962C8B-B14F-4D97-AF65-F5344CB8AC3E}">
        <p14:creationId xmlns:p14="http://schemas.microsoft.com/office/powerpoint/2010/main" val="25696672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16D796DC-C089-4F3B-99FB-CF0C774E9048}" type="datetimeFigureOut">
              <a:rPr lang="en-US" smtClean="0"/>
              <a:t>6/12/2026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6DED8D2-CCB4-4E9F-A922-892A04731C2A}" type="slidenum">
              <a:rPr lang="en-US" smtClean="0"/>
              <a:t>‹#›</a:t>
            </a:fld>
            <a:endParaRPr lang="en-US"/>
          </a:p>
        </p:txBody>
      </p:sp>
    </p:spTree>
    <p:extLst>
      <p:ext uri="{BB962C8B-B14F-4D97-AF65-F5344CB8AC3E}">
        <p14:creationId xmlns:p14="http://schemas.microsoft.com/office/powerpoint/2010/main" val="28851623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D796DC-C089-4F3B-99FB-CF0C774E9048}" type="datetimeFigureOut">
              <a:rPr lang="en-US" smtClean="0"/>
              <a:t>6/12/2026</a:t>
            </a:fld>
            <a:endParaRPr lang="en-US"/>
          </a:p>
        </p:txBody>
      </p:sp>
      <p:sp>
        <p:nvSpPr>
          <p:cNvPr id="3" name="Footer Placeholder 2"/>
          <p:cNvSpPr>
            <a:spLocks noGrp="1"/>
          </p:cNvSpPr>
          <p:nvPr>
            <p:ph type="ftr" sz="quarter" idx="11"/>
          </p:nvPr>
        </p:nvSpPr>
        <p:spPr/>
        <p:txBody>
          <a:bodyPr/>
          <a:lstStyle/>
          <a:p>
            <a:endParaRPr lang="en-US"/>
          </a:p>
        </p:txBody>
      </p:sp>
      <p:sp>
        <p:nvSpPr>
          <p:cNvPr id="7" name="Rectangle 6"/>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p:txBody>
          <a:bodyPr/>
          <a:lstStyle/>
          <a:p>
            <a:fld id="{D6DED8D2-CCB4-4E9F-A922-892A04731C2A}" type="slidenum">
              <a:rPr lang="en-US" smtClean="0"/>
              <a:t>‹#›</a:t>
            </a:fld>
            <a:endParaRPr lang="en-US"/>
          </a:p>
        </p:txBody>
      </p:sp>
    </p:spTree>
    <p:extLst>
      <p:ext uri="{BB962C8B-B14F-4D97-AF65-F5344CB8AC3E}">
        <p14:creationId xmlns:p14="http://schemas.microsoft.com/office/powerpoint/2010/main" val="428421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14" name="Group 13"/>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6" name="Oval 15"/>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0"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295400"/>
            <a:ext cx="2793159" cy="16002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5781146" y="1447800"/>
            <a:ext cx="5190065" cy="4572000"/>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bwMode="gray">
          <a:xfrm>
            <a:off x="1154955" y="2895600"/>
            <a:ext cx="2793158" cy="3129279"/>
          </a:xfrm>
        </p:spPr>
        <p:txBody>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6D796DC-C089-4F3B-99FB-CF0C774E9048}" type="datetimeFigureOut">
              <a:rPr lang="en-US" smtClean="0"/>
              <a:t>6/12/2026</a:t>
            </a:fld>
            <a:endParaRPr lang="en-US"/>
          </a:p>
        </p:txBody>
      </p:sp>
      <p:sp>
        <p:nvSpPr>
          <p:cNvPr id="6" name="Footer Placeholder 5"/>
          <p:cNvSpPr>
            <a:spLocks noGrp="1"/>
          </p:cNvSpPr>
          <p:nvPr>
            <p:ph type="ftr" sz="quarter" idx="11"/>
          </p:nvPr>
        </p:nvSpPr>
        <p:spPr/>
        <p:txBody>
          <a:bodyPr/>
          <a:lstStyle/>
          <a:p>
            <a:endParaRPr lang="en-US"/>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6DED8D2-CCB4-4E9F-A922-892A04731C2A}" type="slidenum">
              <a:rPr lang="en-US" smtClean="0"/>
              <a:t>‹#›</a:t>
            </a:fld>
            <a:endParaRPr lang="en-US"/>
          </a:p>
        </p:txBody>
      </p:sp>
    </p:spTree>
    <p:extLst>
      <p:ext uri="{BB962C8B-B14F-4D97-AF65-F5344CB8AC3E}">
        <p14:creationId xmlns:p14="http://schemas.microsoft.com/office/powerpoint/2010/main" val="34469221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20" name="Group 19"/>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0"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3907" y="1693332"/>
            <a:ext cx="3860260" cy="1735668"/>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bwMode="gray">
          <a:xfrm>
            <a:off x="1154955" y="3657600"/>
            <a:ext cx="3859212" cy="1371600"/>
          </a:xfrm>
        </p:spPr>
        <p:txBody>
          <a:bodyPr>
            <a:normAutofit/>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6D796DC-C089-4F3B-99FB-CF0C774E9048}" type="datetimeFigureOut">
              <a:rPr lang="en-US" smtClean="0"/>
              <a:t>6/12/2026</a:t>
            </a:fld>
            <a:endParaRPr lang="en-US"/>
          </a:p>
        </p:txBody>
      </p:sp>
      <p:sp>
        <p:nvSpPr>
          <p:cNvPr id="6" name="Footer Placeholder 5"/>
          <p:cNvSpPr>
            <a:spLocks noGrp="1"/>
          </p:cNvSpPr>
          <p:nvPr>
            <p:ph type="ftr" sz="quarter" idx="11"/>
          </p:nvPr>
        </p:nvSpPr>
        <p:spPr/>
        <p:txBody>
          <a:bodyPr/>
          <a:lstStyle/>
          <a:p>
            <a:endParaRPr lang="en-US"/>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6DED8D2-CCB4-4E9F-A922-892A04731C2A}" type="slidenum">
              <a:rPr lang="en-US" smtClean="0"/>
              <a:t>‹#›</a:t>
            </a:fld>
            <a:endParaRPr lang="en-US"/>
          </a:p>
        </p:txBody>
      </p:sp>
    </p:spTree>
    <p:extLst>
      <p:ext uri="{BB962C8B-B14F-4D97-AF65-F5344CB8AC3E}">
        <p14:creationId xmlns:p14="http://schemas.microsoft.com/office/powerpoint/2010/main" val="12109125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9" name="Group 8"/>
          <p:cNvGrpSpPr/>
          <p:nvPr/>
        </p:nvGrpSpPr>
        <p:grpSpPr>
          <a:xfrm>
            <a:off x="0" y="-2373"/>
            <a:ext cx="12192000" cy="6867027"/>
            <a:chOff x="0" y="-2373"/>
            <a:chExt cx="12192000" cy="6867027"/>
          </a:xfrm>
        </p:grpSpPr>
        <p:sp>
          <p:nvSpPr>
            <p:cNvPr id="26" name="Rectangle 25"/>
            <p:cNvSpPr/>
            <p:nvPr/>
          </p:nvSpPr>
          <p:spPr>
            <a:xfrm>
              <a:off x="0" y="0"/>
              <a:ext cx="12192000" cy="6858000"/>
            </a:xfrm>
            <a:prstGeom prst="rect">
              <a:avLst/>
            </a:prstGeom>
            <a:blipFill>
              <a:blip r:embed="rId19">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0" name="Freeform 5"/>
            <p:cNvSpPr/>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2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Placeholder 1"/>
          <p:cNvSpPr>
            <a:spLocks noGrp="1"/>
          </p:cNvSpPr>
          <p:nvPr>
            <p:ph type="title"/>
          </p:nvPr>
        </p:nvSpPr>
        <p:spPr bwMode="gray">
          <a:xfrm>
            <a:off x="1154953" y="973668"/>
            <a:ext cx="8761413" cy="706964"/>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1154955" y="2603500"/>
            <a:ext cx="8761412" cy="34163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650938" y="6394061"/>
            <a:ext cx="990599" cy="304799"/>
          </a:xfrm>
          <a:prstGeom prst="rect">
            <a:avLst/>
          </a:prstGeom>
        </p:spPr>
        <p:txBody>
          <a:bodyPr vert="horz" lIns="91440" tIns="45720" rIns="91440" bIns="45720" rtlCol="0" anchor="t"/>
          <a:lstStyle>
            <a:lvl1pPr algn="r">
              <a:defRPr sz="1000" b="1" i="0">
                <a:solidFill>
                  <a:schemeClr val="accent1"/>
                </a:solidFill>
              </a:defRPr>
            </a:lvl1pPr>
          </a:lstStyle>
          <a:p>
            <a:fld id="{16D796DC-C089-4F3B-99FB-CF0C774E9048}" type="datetimeFigureOut">
              <a:rPr lang="en-US" smtClean="0"/>
              <a:t>6/12/2026</a:t>
            </a:fld>
            <a:endParaRPr lang="en-US"/>
          </a:p>
        </p:txBody>
      </p:sp>
      <p:sp>
        <p:nvSpPr>
          <p:cNvPr id="5" name="Footer Placeholder 4"/>
          <p:cNvSpPr>
            <a:spLocks noGrp="1"/>
          </p:cNvSpPr>
          <p:nvPr>
            <p:ph type="ftr" sz="quarter" idx="3"/>
          </p:nvPr>
        </p:nvSpPr>
        <p:spPr>
          <a:xfrm>
            <a:off x="528358" y="6391838"/>
            <a:ext cx="3859795" cy="304801"/>
          </a:xfrm>
          <a:prstGeom prst="rect">
            <a:avLst/>
          </a:prstGeom>
        </p:spPr>
        <p:txBody>
          <a:bodyPr vert="horz" lIns="91440" tIns="45720" rIns="91440" bIns="45720" rtlCol="0" anchor="b"/>
          <a:lstStyle>
            <a:lvl1pPr algn="l">
              <a:defRPr sz="1000" b="1" i="0">
                <a:solidFill>
                  <a:schemeClr val="accent1"/>
                </a:solidFill>
                <a:latin typeface="+mn-lt"/>
              </a:defRPr>
            </a:lvl1pPr>
          </a:lstStyle>
          <a:p>
            <a:endParaRPr lang="en-US"/>
          </a:p>
        </p:txBody>
      </p:sp>
      <p:sp>
        <p:nvSpPr>
          <p:cNvPr id="22" name="Rectangle 2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4"/>
          </p:nvPr>
        </p:nvSpPr>
        <p:spPr>
          <a:xfrm>
            <a:off x="10352540" y="295729"/>
            <a:ext cx="838199" cy="767687"/>
          </a:xfrm>
          <a:prstGeom prst="rect">
            <a:avLst/>
          </a:prstGeom>
        </p:spPr>
        <p:txBody>
          <a:bodyPr vert="horz" lIns="91440" tIns="45720" rIns="91440" bIns="45720" rtlCol="0" anchor="b"/>
          <a:lstStyle>
            <a:lvl1pPr algn="ctr">
              <a:defRPr sz="2800" b="0" i="0">
                <a:solidFill>
                  <a:schemeClr val="bg1"/>
                </a:solidFill>
                <a:latin typeface="+mn-lt"/>
              </a:defRPr>
            </a:lvl1pPr>
          </a:lstStyle>
          <a:p>
            <a:fld id="{D6DED8D2-CCB4-4E9F-A922-892A04731C2A}" type="slidenum">
              <a:rPr lang="en-US" smtClean="0"/>
              <a:t>‹#›</a:t>
            </a:fld>
            <a:endParaRPr lang="en-US"/>
          </a:p>
        </p:txBody>
      </p:sp>
    </p:spTree>
    <p:extLst>
      <p:ext uri="{BB962C8B-B14F-4D97-AF65-F5344CB8AC3E}">
        <p14:creationId xmlns:p14="http://schemas.microsoft.com/office/powerpoint/2010/main" val="3799969311"/>
      </p:ext>
    </p:extLst>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 id="2147483816" r:id="rId12"/>
    <p:sldLayoutId id="2147483817" r:id="rId13"/>
    <p:sldLayoutId id="2147483818" r:id="rId14"/>
    <p:sldLayoutId id="2147483819" r:id="rId15"/>
    <p:sldLayoutId id="2147483820" r:id="rId16"/>
    <p:sldLayoutId id="2147483821" r:id="rId17"/>
  </p:sldLayoutIdLst>
  <p:txStyles>
    <p:title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596495"/>
            <a:ext cx="9144000" cy="2387600"/>
          </a:xfrm>
        </p:spPr>
        <p:txBody>
          <a:bodyPr>
            <a:normAutofit fontScale="90000"/>
          </a:body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latin typeface="+mn-lt"/>
                <a:ea typeface="Segoe UI" panose="020B0502040204020203" pitchFamily="34" charset="0"/>
                <a:cs typeface="Segoe UI" panose="020B0502040204020203" pitchFamily="34" charset="0"/>
              </a:rPr>
              <a:t>2026 Legislative Update</a:t>
            </a:r>
            <a:br>
              <a:rPr lang="en-US" dirty="0">
                <a:latin typeface="+mn-lt"/>
                <a:ea typeface="Segoe UI" panose="020B0502040204020203" pitchFamily="34" charset="0"/>
                <a:cs typeface="Segoe UI" panose="020B0502040204020203" pitchFamily="34" charset="0"/>
              </a:rPr>
            </a:br>
            <a:br>
              <a:rPr lang="en-US" dirty="0">
                <a:latin typeface="+mn-lt"/>
                <a:ea typeface="Segoe UI" panose="020B0502040204020203" pitchFamily="34" charset="0"/>
                <a:cs typeface="Segoe UI" panose="020B0502040204020203" pitchFamily="34" charset="0"/>
              </a:rPr>
            </a:br>
            <a:r>
              <a:rPr kumimoji="0" lang="en-US" sz="3600" b="0" i="0" u="none" strike="noStrike" kern="1200" cap="none" spc="0" normalizeH="0" baseline="0" noProof="0" dirty="0">
                <a:ln>
                  <a:noFill/>
                </a:ln>
                <a:solidFill>
                  <a:prstClr val="black"/>
                </a:solidFill>
                <a:effectLst/>
                <a:uLnTx/>
                <a:uFillTx/>
                <a:latin typeface="+mn-lt"/>
                <a:ea typeface="Segoe UI" panose="020B0502040204020203" pitchFamily="34" charset="0"/>
                <a:cs typeface="Segoe UI" panose="020B0502040204020203" pitchFamily="34" charset="0"/>
              </a:rPr>
              <a:t>Updates from the Capitol</a:t>
            </a:r>
            <a:br>
              <a:rPr kumimoji="0" lang="en-US" sz="3600" b="0" i="0" u="none" strike="noStrike" kern="1200" cap="none" spc="0" normalizeH="0" baseline="0" noProof="0" dirty="0">
                <a:ln>
                  <a:noFill/>
                </a:ln>
                <a:solidFill>
                  <a:prstClr val="black"/>
                </a:solidFill>
                <a:effectLst/>
                <a:uLnTx/>
                <a:uFillTx/>
                <a:latin typeface="+mn-lt"/>
                <a:ea typeface="Segoe UI" panose="020B0502040204020203" pitchFamily="34" charset="0"/>
                <a:cs typeface="Segoe UI" panose="020B0502040204020203" pitchFamily="34" charset="0"/>
              </a:rPr>
            </a:br>
            <a:r>
              <a:rPr kumimoji="0" lang="en-US" sz="3600" b="0" i="0" u="none" strike="noStrike" kern="1200" cap="none" spc="0" normalizeH="0" baseline="0" noProof="0" dirty="0">
                <a:ln>
                  <a:noFill/>
                </a:ln>
                <a:solidFill>
                  <a:prstClr val="black"/>
                </a:solidFill>
                <a:effectLst/>
                <a:uLnTx/>
                <a:uFillTx/>
                <a:latin typeface="+mn-lt"/>
                <a:ea typeface="Segoe UI" panose="020B0502040204020203" pitchFamily="34" charset="0"/>
                <a:cs typeface="Segoe UI" panose="020B0502040204020203" pitchFamily="34" charset="0"/>
              </a:rPr>
              <a:t>Legislative Research Commission CLE</a:t>
            </a:r>
            <a:endParaRPr lang="en-US" dirty="0">
              <a:latin typeface="+mn-lt"/>
              <a:ea typeface="Segoe UI" panose="020B0502040204020203" pitchFamily="34" charset="0"/>
              <a:cs typeface="Segoe UI" panose="020B0502040204020203" pitchFamily="34" charset="0"/>
            </a:endParaRPr>
          </a:p>
        </p:txBody>
      </p:sp>
      <p:sp>
        <p:nvSpPr>
          <p:cNvPr id="3" name="Subtitle 2"/>
          <p:cNvSpPr>
            <a:spLocks noGrp="1"/>
          </p:cNvSpPr>
          <p:nvPr>
            <p:ph type="subTitle" idx="1"/>
          </p:nvPr>
        </p:nvSpPr>
        <p:spPr>
          <a:xfrm>
            <a:off x="1524000" y="4321706"/>
            <a:ext cx="9144000" cy="1655762"/>
          </a:xfrm>
        </p:spPr>
        <p:txBody>
          <a:bodyPr/>
          <a:lstStyle/>
          <a:p>
            <a:pPr algn="ctr"/>
            <a:r>
              <a:rPr lang="en-US" sz="2400" dirty="0">
                <a:solidFill>
                  <a:schemeClr val="bg1"/>
                </a:solidFill>
                <a:ea typeface="Segoe UI" panose="020B0502040204020203" pitchFamily="34" charset="0"/>
                <a:cs typeface="Segoe UI" panose="020B0502040204020203" pitchFamily="34" charset="0"/>
              </a:rPr>
              <a:t>Senator BRANDON STORM</a:t>
            </a:r>
          </a:p>
          <a:p>
            <a:pPr algn="ctr"/>
            <a:r>
              <a:rPr lang="en-US" sz="2400" dirty="0">
                <a:solidFill>
                  <a:schemeClr val="bg1"/>
                </a:solidFill>
                <a:ea typeface="Segoe UI" panose="020B0502040204020203" pitchFamily="34" charset="0"/>
                <a:cs typeface="Segoe UI" panose="020B0502040204020203" pitchFamily="34" charset="0"/>
              </a:rPr>
              <a:t>Representative Daniel Elliott</a:t>
            </a:r>
          </a:p>
          <a:p>
            <a:endParaRPr lang="en-US" dirty="0">
              <a:latin typeface="Segoe UI" panose="020B0502040204020203" pitchFamily="34" charset="0"/>
              <a:ea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30232117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60A0F5-554C-4504-884A-C139E1BEC72A}"/>
              </a:ext>
            </a:extLst>
          </p:cNvPr>
          <p:cNvSpPr>
            <a:spLocks noGrp="1"/>
          </p:cNvSpPr>
          <p:nvPr>
            <p:ph type="title"/>
          </p:nvPr>
        </p:nvSpPr>
        <p:spPr/>
        <p:txBody>
          <a:bodyPr/>
          <a:lstStyle/>
          <a:p>
            <a:r>
              <a:rPr lang="en-US" dirty="0"/>
              <a:t>HB 4 – Grooming a Minor</a:t>
            </a:r>
          </a:p>
        </p:txBody>
      </p:sp>
      <p:sp>
        <p:nvSpPr>
          <p:cNvPr id="3" name="Content Placeholder 2">
            <a:extLst>
              <a:ext uri="{FF2B5EF4-FFF2-40B4-BE49-F238E27FC236}">
                <a16:creationId xmlns:a16="http://schemas.microsoft.com/office/drawing/2014/main" id="{C1D57FC8-124C-4CA8-B7EF-4CE78ECFBFB4}"/>
              </a:ext>
            </a:extLst>
          </p:cNvPr>
          <p:cNvSpPr>
            <a:spLocks noGrp="1"/>
          </p:cNvSpPr>
          <p:nvPr>
            <p:ph idx="1"/>
          </p:nvPr>
        </p:nvSpPr>
        <p:spPr/>
        <p:txBody>
          <a:bodyPr>
            <a:normAutofit fontScale="85000" lnSpcReduction="10000"/>
          </a:bodyPr>
          <a:lstStyle/>
          <a:p>
            <a:r>
              <a:rPr lang="en-US" sz="1800" dirty="0">
                <a:cs typeface="Segoe UI" panose="020B0502040204020203" pitchFamily="34" charset="0"/>
              </a:rPr>
              <a:t>Creates a new section of KRS Chapter 510 to establish the offense of grooming a minor;</a:t>
            </a:r>
          </a:p>
          <a:p>
            <a:r>
              <a:rPr lang="en-US" sz="1800" dirty="0">
                <a:cs typeface="Segoe UI" panose="020B0502040204020203" pitchFamily="34" charset="0"/>
              </a:rPr>
              <a:t>Defines “grooming behavior” as “a course of conduct directed at a minor that is intended to establish an emotional connection with a minor through manipulation, trust-building, or influence to:</a:t>
            </a:r>
          </a:p>
          <a:p>
            <a:pPr lvl="1"/>
            <a:r>
              <a:rPr lang="en-US" dirty="0">
                <a:cs typeface="Segoe UI" panose="020B0502040204020203" pitchFamily="34" charset="0"/>
              </a:rPr>
              <a:t>(a)  Facilitate future acts of sexual conduct; or</a:t>
            </a:r>
          </a:p>
          <a:p>
            <a:pPr lvl="1"/>
            <a:r>
              <a:rPr lang="en-US" dirty="0">
                <a:cs typeface="Segoe UI" panose="020B0502040204020203" pitchFamily="34" charset="0"/>
              </a:rPr>
              <a:t>(b)  Normalize or desensitize the minor to acts of sexual conduct;</a:t>
            </a:r>
          </a:p>
          <a:p>
            <a:r>
              <a:rPr lang="en-US" sz="1800" dirty="0">
                <a:cs typeface="Segoe UI" panose="020B0502040204020203" pitchFamily="34" charset="0"/>
              </a:rPr>
              <a:t>Does not require an in-person meeting or act of sexual contact;</a:t>
            </a:r>
          </a:p>
          <a:p>
            <a:r>
              <a:rPr lang="en-US" sz="1800" dirty="0">
                <a:cs typeface="Segoe UI" panose="020B0502040204020203" pitchFamily="34" charset="0"/>
              </a:rPr>
              <a:t>Shall not be construed to prevent a person from communicating with a minor for any lawful or legitimate purpose;</a:t>
            </a:r>
          </a:p>
          <a:p>
            <a:r>
              <a:rPr lang="en-US" sz="1800" dirty="0">
                <a:cs typeface="Segoe UI" panose="020B0502040204020203" pitchFamily="34" charset="0"/>
              </a:rPr>
              <a:t>Violation can range from a Class A misdemeanor to a Class C felony and any sentence imposed shall run concurrently with any sentence imposed for an offense under KRS Chapter 510 arising from the same course of conduct with the same victim.</a:t>
            </a:r>
          </a:p>
          <a:p>
            <a:endParaRPr lang="en-US" dirty="0"/>
          </a:p>
        </p:txBody>
      </p:sp>
    </p:spTree>
    <p:extLst>
      <p:ext uri="{BB962C8B-B14F-4D97-AF65-F5344CB8AC3E}">
        <p14:creationId xmlns:p14="http://schemas.microsoft.com/office/powerpoint/2010/main" val="47234586"/>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4120872-D5D3-417C-82A2-5389D5A6C053}"/>
              </a:ext>
            </a:extLst>
          </p:cNvPr>
          <p:cNvSpPr txBox="1"/>
          <p:nvPr/>
        </p:nvSpPr>
        <p:spPr>
          <a:xfrm>
            <a:off x="3048000" y="1873623"/>
            <a:ext cx="6051176" cy="3170099"/>
          </a:xfrm>
          <a:prstGeom prst="rect">
            <a:avLst/>
          </a:prstGeom>
          <a:noFill/>
        </p:spPr>
        <p:txBody>
          <a:bodyPr wrap="square">
            <a:spAutoFit/>
          </a:bodyPr>
          <a:lstStyle/>
          <a:p>
            <a:pPr marL="0" algn="ctr" rtl="0" eaLnBrk="1" latinLnBrk="0" hangingPunct="1">
              <a:spcBef>
                <a:spcPts val="0"/>
              </a:spcBef>
              <a:spcAft>
                <a:spcPts val="0"/>
              </a:spcAft>
            </a:pPr>
            <a:r>
              <a:rPr lang="en-US" sz="4000" b="1" dirty="0">
                <a:solidFill>
                  <a:srgbClr val="000000"/>
                </a:solidFill>
                <a:latin typeface="Century Gothic" panose="020B0502020202020204" pitchFamily="34" charset="0"/>
                <a:cs typeface="Segoe UI" panose="020B0502040204020203" pitchFamily="34" charset="0"/>
              </a:rPr>
              <a:t>COVERAGE OF MEDICAL CONDITIONS </a:t>
            </a:r>
          </a:p>
          <a:p>
            <a:pPr marL="0" algn="ctr" rtl="0" eaLnBrk="1" latinLnBrk="0" hangingPunct="1">
              <a:spcBef>
                <a:spcPts val="0"/>
              </a:spcBef>
              <a:spcAft>
                <a:spcPts val="0"/>
              </a:spcAft>
            </a:pPr>
            <a:r>
              <a:rPr lang="en-US" sz="4000" b="1" dirty="0">
                <a:solidFill>
                  <a:srgbClr val="000000"/>
                </a:solidFill>
                <a:latin typeface="Century Gothic" panose="020B0502020202020204" pitchFamily="34" charset="0"/>
                <a:cs typeface="Segoe UI" panose="020B0502040204020203" pitchFamily="34" charset="0"/>
              </a:rPr>
              <a:t>AND ESTABLISHMENT OF THE AUTISM SPECTRUM DISORDER TRUST FUND</a:t>
            </a:r>
            <a:endParaRPr lang="en-US" sz="4000" dirty="0">
              <a:effectLst/>
            </a:endParaRPr>
          </a:p>
        </p:txBody>
      </p:sp>
    </p:spTree>
    <p:extLst>
      <p:ext uri="{BB962C8B-B14F-4D97-AF65-F5344CB8AC3E}">
        <p14:creationId xmlns:p14="http://schemas.microsoft.com/office/powerpoint/2010/main" val="2740812811"/>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FEACB4-F586-4185-B94B-C44867D14A62}"/>
              </a:ext>
            </a:extLst>
          </p:cNvPr>
          <p:cNvSpPr>
            <a:spLocks noGrp="1"/>
          </p:cNvSpPr>
          <p:nvPr>
            <p:ph type="title"/>
          </p:nvPr>
        </p:nvSpPr>
        <p:spPr/>
        <p:txBody>
          <a:bodyPr/>
          <a:lstStyle/>
          <a:p>
            <a:r>
              <a:rPr lang="en-US" dirty="0"/>
              <a:t>SB 97 – Prostheses and Orthoses</a:t>
            </a:r>
          </a:p>
        </p:txBody>
      </p:sp>
      <p:sp>
        <p:nvSpPr>
          <p:cNvPr id="3" name="Content Placeholder 2">
            <a:extLst>
              <a:ext uri="{FF2B5EF4-FFF2-40B4-BE49-F238E27FC236}">
                <a16:creationId xmlns:a16="http://schemas.microsoft.com/office/drawing/2014/main" id="{B6A0DDDB-8B2A-452B-92BB-3CFCA5E97EE6}"/>
              </a:ext>
            </a:extLst>
          </p:cNvPr>
          <p:cNvSpPr>
            <a:spLocks noGrp="1"/>
          </p:cNvSpPr>
          <p:nvPr>
            <p:ph idx="1"/>
          </p:nvPr>
        </p:nvSpPr>
        <p:spPr/>
        <p:txBody>
          <a:bodyPr>
            <a:normAutofit/>
          </a:bodyPr>
          <a:lstStyle/>
          <a:p>
            <a:r>
              <a:rPr lang="en-US" dirty="0"/>
              <a:t>Creates a new section of Subtitle </a:t>
            </a:r>
            <a:r>
              <a:rPr lang="en-US" dirty="0" err="1"/>
              <a:t>17A</a:t>
            </a:r>
            <a:r>
              <a:rPr lang="en-US" dirty="0"/>
              <a:t> of KRS Chapter 304 to define “health benefit plan” and require a health benefit plan to provide coverage for prostheses and orthoses;</a:t>
            </a:r>
          </a:p>
          <a:p>
            <a:r>
              <a:rPr lang="en-US" dirty="0"/>
              <a:t>Requires that the coverage be equivalent to the coverage of, and payment for, prostheses and orthoses provided for the aged and disabled under federal laws;</a:t>
            </a:r>
          </a:p>
          <a:p>
            <a:r>
              <a:rPr lang="en-US" dirty="0"/>
              <a:t>Requires other coverage that may not be included under federal law determined by a licensed prosthetist or orthotist to be the most appropriate model or models that meet the medical needs of the insured to complete activities of daily living, essential job-related duties, and physical activities;</a:t>
            </a:r>
          </a:p>
        </p:txBody>
      </p:sp>
    </p:spTree>
    <p:extLst>
      <p:ext uri="{BB962C8B-B14F-4D97-AF65-F5344CB8AC3E}">
        <p14:creationId xmlns:p14="http://schemas.microsoft.com/office/powerpoint/2010/main" val="467275669"/>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71BD60-ABF3-4643-9C8E-1DDE084A8545}"/>
              </a:ext>
            </a:extLst>
          </p:cNvPr>
          <p:cNvSpPr>
            <a:spLocks noGrp="1"/>
          </p:cNvSpPr>
          <p:nvPr>
            <p:ph type="title"/>
          </p:nvPr>
        </p:nvSpPr>
        <p:spPr/>
        <p:txBody>
          <a:bodyPr/>
          <a:lstStyle/>
          <a:p>
            <a:r>
              <a:rPr lang="en-US" dirty="0"/>
              <a:t>SB 97 – Continued</a:t>
            </a:r>
          </a:p>
        </p:txBody>
      </p:sp>
      <p:sp>
        <p:nvSpPr>
          <p:cNvPr id="3" name="Content Placeholder 2">
            <a:extLst>
              <a:ext uri="{FF2B5EF4-FFF2-40B4-BE49-F238E27FC236}">
                <a16:creationId xmlns:a16="http://schemas.microsoft.com/office/drawing/2014/main" id="{27C465BB-0CA1-4F7D-B18C-681EE245D184}"/>
              </a:ext>
            </a:extLst>
          </p:cNvPr>
          <p:cNvSpPr>
            <a:spLocks noGrp="1"/>
          </p:cNvSpPr>
          <p:nvPr>
            <p:ph idx="1"/>
          </p:nvPr>
        </p:nvSpPr>
        <p:spPr/>
        <p:txBody>
          <a:bodyPr>
            <a:normAutofit/>
          </a:bodyPr>
          <a:lstStyle/>
          <a:p>
            <a:r>
              <a:rPr lang="en-US" dirty="0"/>
              <a:t>Requires a utilization review decision rendered by an insurer or its private review agent be made in a nondiscriminatory manner and not deny coverage solely on the basis of the insured’s actual or perceived disability;</a:t>
            </a:r>
          </a:p>
          <a:p>
            <a:r>
              <a:rPr lang="en-US" dirty="0"/>
              <a:t>If coverage is denied based on medical necessity, the insurer or reviewer shall provide a denial letter explaining why the claim does not meet medical necessity standards;</a:t>
            </a:r>
          </a:p>
          <a:p>
            <a:r>
              <a:rPr lang="en-US" dirty="0"/>
              <a:t>Amends KRS 164.2871 to require a self-insured employer group health plan provided by the governing board of a state postsecondary education institution to comply with the coverage requirements; and</a:t>
            </a:r>
          </a:p>
          <a:p>
            <a:r>
              <a:rPr lang="en-US" dirty="0"/>
              <a:t>Provisions become effective January 1, 2027.</a:t>
            </a:r>
          </a:p>
        </p:txBody>
      </p:sp>
    </p:spTree>
    <p:extLst>
      <p:ext uri="{BB962C8B-B14F-4D97-AF65-F5344CB8AC3E}">
        <p14:creationId xmlns:p14="http://schemas.microsoft.com/office/powerpoint/2010/main" val="3401153386"/>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BF127B-F3BB-4CCB-B28C-28F7CD069FAB}"/>
              </a:ext>
            </a:extLst>
          </p:cNvPr>
          <p:cNvSpPr>
            <a:spLocks noGrp="1"/>
          </p:cNvSpPr>
          <p:nvPr>
            <p:ph type="title"/>
          </p:nvPr>
        </p:nvSpPr>
        <p:spPr/>
        <p:txBody>
          <a:bodyPr/>
          <a:lstStyle/>
          <a:p>
            <a:r>
              <a:rPr lang="en-US" dirty="0"/>
              <a:t>HB 164 – Hearing Aids </a:t>
            </a:r>
          </a:p>
        </p:txBody>
      </p:sp>
      <p:sp>
        <p:nvSpPr>
          <p:cNvPr id="3" name="Content Placeholder 2">
            <a:extLst>
              <a:ext uri="{FF2B5EF4-FFF2-40B4-BE49-F238E27FC236}">
                <a16:creationId xmlns:a16="http://schemas.microsoft.com/office/drawing/2014/main" id="{E450E6DB-EAF0-4854-9901-84CDACD1C7FA}"/>
              </a:ext>
            </a:extLst>
          </p:cNvPr>
          <p:cNvSpPr>
            <a:spLocks noGrp="1"/>
          </p:cNvSpPr>
          <p:nvPr>
            <p:ph idx="1"/>
          </p:nvPr>
        </p:nvSpPr>
        <p:spPr/>
        <p:txBody>
          <a:bodyPr>
            <a:normAutofit/>
          </a:bodyPr>
          <a:lstStyle/>
          <a:p>
            <a:r>
              <a:rPr lang="en-US" dirty="0"/>
              <a:t>Amends KRS 304.17A-132 to define “hearing aid”;</a:t>
            </a:r>
          </a:p>
          <a:p>
            <a:r>
              <a:rPr lang="en-US" dirty="0"/>
              <a:t>Requires a health benefit plan to provide coverage, subject to applicable co-pays, deductibles, and out-of-pocket limits, the full cost of one (1) hearing aid per hearing-impaired ear up to $2,500 every 36 months;</a:t>
            </a:r>
          </a:p>
          <a:p>
            <a:r>
              <a:rPr lang="en-US" dirty="0"/>
              <a:t>An insured may chose a higher priced hearing aid and may pay the difference in cost above $2,500; and</a:t>
            </a:r>
          </a:p>
          <a:p>
            <a:r>
              <a:rPr lang="en-US" dirty="0"/>
              <a:t>Act takes effect January 1, 2027.</a:t>
            </a:r>
          </a:p>
        </p:txBody>
      </p:sp>
    </p:spTree>
    <p:extLst>
      <p:ext uri="{BB962C8B-B14F-4D97-AF65-F5344CB8AC3E}">
        <p14:creationId xmlns:p14="http://schemas.microsoft.com/office/powerpoint/2010/main" val="2708501861"/>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2A41B9-1265-4BCA-BC8B-D1833567DFE1}"/>
              </a:ext>
            </a:extLst>
          </p:cNvPr>
          <p:cNvSpPr>
            <a:spLocks noGrp="1"/>
          </p:cNvSpPr>
          <p:nvPr>
            <p:ph type="title"/>
          </p:nvPr>
        </p:nvSpPr>
        <p:spPr/>
        <p:txBody>
          <a:bodyPr/>
          <a:lstStyle/>
          <a:p>
            <a:r>
              <a:rPr lang="en-US" dirty="0"/>
              <a:t>HB 169 – Feeding or Eating Disorders</a:t>
            </a:r>
          </a:p>
        </p:txBody>
      </p:sp>
      <p:sp>
        <p:nvSpPr>
          <p:cNvPr id="3" name="Content Placeholder 2">
            <a:extLst>
              <a:ext uri="{FF2B5EF4-FFF2-40B4-BE49-F238E27FC236}">
                <a16:creationId xmlns:a16="http://schemas.microsoft.com/office/drawing/2014/main" id="{DE2B5DC3-FC17-4AB6-A49C-3B209B59295D}"/>
              </a:ext>
            </a:extLst>
          </p:cNvPr>
          <p:cNvSpPr>
            <a:spLocks noGrp="1"/>
          </p:cNvSpPr>
          <p:nvPr>
            <p:ph idx="1"/>
          </p:nvPr>
        </p:nvSpPr>
        <p:spPr/>
        <p:txBody>
          <a:bodyPr>
            <a:normAutofit/>
          </a:bodyPr>
          <a:lstStyle/>
          <a:p>
            <a:r>
              <a:rPr lang="en-US" dirty="0"/>
              <a:t>Creates a new section of Subtitle </a:t>
            </a:r>
            <a:r>
              <a:rPr lang="en-US" dirty="0" err="1"/>
              <a:t>17A</a:t>
            </a:r>
            <a:r>
              <a:rPr lang="en-US" dirty="0"/>
              <a:t> of KRS Chapter 304 to define “feeding or eating disorder” and “health plan”;</a:t>
            </a:r>
          </a:p>
          <a:p>
            <a:r>
              <a:rPr lang="en-US" dirty="0"/>
              <a:t>Requires a health plan to provide coverage for the diagnosis and treatment of feeding or eating disorders;</a:t>
            </a:r>
          </a:p>
          <a:p>
            <a:r>
              <a:rPr lang="en-US" dirty="0"/>
              <a:t>Prohibits utilization of body mass index, ideal body weight, or any other standard requiring an achieved weight as the sole reason for denying limiting, or restricting coverage;</a:t>
            </a:r>
          </a:p>
        </p:txBody>
      </p:sp>
    </p:spTree>
    <p:extLst>
      <p:ext uri="{BB962C8B-B14F-4D97-AF65-F5344CB8AC3E}">
        <p14:creationId xmlns:p14="http://schemas.microsoft.com/office/powerpoint/2010/main" val="3683933204"/>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4567B3-AC32-4A6C-9EE4-47580A845471}"/>
              </a:ext>
            </a:extLst>
          </p:cNvPr>
          <p:cNvSpPr>
            <a:spLocks noGrp="1"/>
          </p:cNvSpPr>
          <p:nvPr>
            <p:ph type="title"/>
          </p:nvPr>
        </p:nvSpPr>
        <p:spPr/>
        <p:txBody>
          <a:bodyPr/>
          <a:lstStyle/>
          <a:p>
            <a:r>
              <a:rPr lang="en-US" dirty="0"/>
              <a:t>HB 169 - Continued</a:t>
            </a:r>
          </a:p>
        </p:txBody>
      </p:sp>
      <p:sp>
        <p:nvSpPr>
          <p:cNvPr id="3" name="Content Placeholder 2">
            <a:extLst>
              <a:ext uri="{FF2B5EF4-FFF2-40B4-BE49-F238E27FC236}">
                <a16:creationId xmlns:a16="http://schemas.microsoft.com/office/drawing/2014/main" id="{E158C2CE-6908-41F5-AF1D-4E1B5B51FC48}"/>
              </a:ext>
            </a:extLst>
          </p:cNvPr>
          <p:cNvSpPr>
            <a:spLocks noGrp="1"/>
          </p:cNvSpPr>
          <p:nvPr>
            <p:ph idx="1"/>
          </p:nvPr>
        </p:nvSpPr>
        <p:spPr/>
        <p:txBody>
          <a:bodyPr/>
          <a:lstStyle/>
          <a:p>
            <a:pPr marL="347472" indent="-347472" algn="l" rtl="0" eaLnBrk="1" latinLnBrk="0" hangingPunct="1">
              <a:spcBef>
                <a:spcPts val="1000"/>
              </a:spcBef>
              <a:spcAft>
                <a:spcPts val="0"/>
              </a:spcAft>
              <a:buClr>
                <a:schemeClr val="accent1"/>
              </a:buClr>
              <a:buSzPct val="80000"/>
              <a:buFont typeface="Wingdings 3" panose="05040102010807070707" pitchFamily="18" charset="2"/>
              <a:buChar char="u"/>
            </a:pPr>
            <a:r>
              <a:rPr lang="en-US" sz="1800" b="0" i="0" kern="1200" dirty="0">
                <a:solidFill>
                  <a:srgbClr val="404040"/>
                </a:solidFill>
                <a:effectLst/>
                <a:latin typeface="Century Gothic" panose="020B0502020202020204" pitchFamily="34" charset="0"/>
                <a:ea typeface="+mn-ea"/>
                <a:cs typeface="+mn-cs"/>
              </a:rPr>
              <a:t>May consider factors such as eating behaviors, the need for supervised meals and support intervention, laboratory results of heart rate, renal or cardiovascular activity, blood pressure, recovery environment, and co-occurring disorders when determining medical necessity and the appropriate level of care; and</a:t>
            </a:r>
          </a:p>
          <a:p>
            <a:pPr marL="347472" indent="-347472" algn="l" rtl="0" eaLnBrk="1" latinLnBrk="0" hangingPunct="1">
              <a:spcBef>
                <a:spcPts val="1000"/>
              </a:spcBef>
              <a:spcAft>
                <a:spcPts val="0"/>
              </a:spcAft>
              <a:buClr>
                <a:schemeClr val="accent1"/>
              </a:buClr>
              <a:buSzPct val="80000"/>
              <a:buFont typeface="Wingdings 3" panose="05040102010807070707" pitchFamily="18" charset="2"/>
              <a:buChar char="u"/>
            </a:pPr>
            <a:r>
              <a:rPr lang="en-US" dirty="0">
                <a:solidFill>
                  <a:srgbClr val="404040"/>
                </a:solidFill>
                <a:latin typeface="Century Gothic" panose="020B0502020202020204" pitchFamily="34" charset="0"/>
              </a:rPr>
              <a:t>Effective January 1, 2027.</a:t>
            </a:r>
            <a:endParaRPr lang="en-US" sz="1800" dirty="0">
              <a:effectLst/>
            </a:endParaRPr>
          </a:p>
          <a:p>
            <a:endParaRPr lang="en-US" dirty="0"/>
          </a:p>
        </p:txBody>
      </p:sp>
    </p:spTree>
    <p:extLst>
      <p:ext uri="{BB962C8B-B14F-4D97-AF65-F5344CB8AC3E}">
        <p14:creationId xmlns:p14="http://schemas.microsoft.com/office/powerpoint/2010/main" val="1886579625"/>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BECA49-50AE-4417-8542-0B3ED723AF97}"/>
              </a:ext>
            </a:extLst>
          </p:cNvPr>
          <p:cNvSpPr>
            <a:spLocks noGrp="1"/>
          </p:cNvSpPr>
          <p:nvPr>
            <p:ph type="title"/>
          </p:nvPr>
        </p:nvSpPr>
        <p:spPr/>
        <p:txBody>
          <a:bodyPr/>
          <a:lstStyle/>
          <a:p>
            <a:r>
              <a:rPr lang="en-US" dirty="0"/>
              <a:t>HB 369 – Veteran Treatment for PTSD</a:t>
            </a:r>
          </a:p>
        </p:txBody>
      </p:sp>
      <p:sp>
        <p:nvSpPr>
          <p:cNvPr id="3" name="Content Placeholder 2">
            <a:extLst>
              <a:ext uri="{FF2B5EF4-FFF2-40B4-BE49-F238E27FC236}">
                <a16:creationId xmlns:a16="http://schemas.microsoft.com/office/drawing/2014/main" id="{6ABB6BCC-077F-4D7E-8CEC-7630B0BEC1C0}"/>
              </a:ext>
            </a:extLst>
          </p:cNvPr>
          <p:cNvSpPr>
            <a:spLocks noGrp="1"/>
          </p:cNvSpPr>
          <p:nvPr>
            <p:ph idx="1"/>
          </p:nvPr>
        </p:nvSpPr>
        <p:spPr/>
        <p:txBody>
          <a:bodyPr>
            <a:normAutofit/>
          </a:bodyPr>
          <a:lstStyle/>
          <a:p>
            <a:r>
              <a:rPr lang="en-US" dirty="0"/>
              <a:t>Amends KRS 217.930 to define “post-traumatic stress disorder” as a mental health condition caused by an extremely stressful or terrifying event that is diagnosed by a qualified mental health care provider using criteria as set out in the most recent edition of the Diagnostic and Statistical Manual of Mental Disorders;</a:t>
            </a:r>
          </a:p>
          <a:p>
            <a:r>
              <a:rPr lang="en-US" dirty="0"/>
              <a:t>Amends KRS 217.934 to provide that a veteran shall be eligible for hyperbaric oxygen therapy if he or she has been diagnosed with PTSD; and</a:t>
            </a:r>
          </a:p>
          <a:p>
            <a:r>
              <a:rPr lang="en-US" dirty="0"/>
              <a:t>Amends KRS 217.936 to require written informed consent for the treatment.</a:t>
            </a:r>
          </a:p>
          <a:p>
            <a:endParaRPr lang="en-US" dirty="0"/>
          </a:p>
        </p:txBody>
      </p:sp>
    </p:spTree>
    <p:extLst>
      <p:ext uri="{BB962C8B-B14F-4D97-AF65-F5344CB8AC3E}">
        <p14:creationId xmlns:p14="http://schemas.microsoft.com/office/powerpoint/2010/main" val="61147271"/>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CF2ABC-E313-4314-91E6-389DB252BDE0}"/>
              </a:ext>
            </a:extLst>
          </p:cNvPr>
          <p:cNvSpPr>
            <a:spLocks noGrp="1"/>
          </p:cNvSpPr>
          <p:nvPr>
            <p:ph type="title"/>
          </p:nvPr>
        </p:nvSpPr>
        <p:spPr>
          <a:xfrm>
            <a:off x="1154953" y="555812"/>
            <a:ext cx="9113170" cy="1506070"/>
          </a:xfrm>
        </p:spPr>
        <p:txBody>
          <a:bodyPr/>
          <a:lstStyle/>
          <a:p>
            <a:r>
              <a:rPr lang="en-US" dirty="0"/>
              <a:t>HB 393 – Alzheimer’s and Related 						 	 Dementias</a:t>
            </a:r>
          </a:p>
        </p:txBody>
      </p:sp>
      <p:sp>
        <p:nvSpPr>
          <p:cNvPr id="3" name="Content Placeholder 2">
            <a:extLst>
              <a:ext uri="{FF2B5EF4-FFF2-40B4-BE49-F238E27FC236}">
                <a16:creationId xmlns:a16="http://schemas.microsoft.com/office/drawing/2014/main" id="{EE8905F5-EACE-438F-A77C-2FB279C49467}"/>
              </a:ext>
            </a:extLst>
          </p:cNvPr>
          <p:cNvSpPr>
            <a:spLocks noGrp="1"/>
          </p:cNvSpPr>
          <p:nvPr>
            <p:ph idx="1"/>
          </p:nvPr>
        </p:nvSpPr>
        <p:spPr/>
        <p:txBody>
          <a:bodyPr/>
          <a:lstStyle/>
          <a:p>
            <a:r>
              <a:rPr lang="en-US" dirty="0"/>
              <a:t>Amends KRS </a:t>
            </a:r>
            <a:r>
              <a:rPr lang="en-US" dirty="0" err="1"/>
              <a:t>194A.601</a:t>
            </a:r>
            <a:r>
              <a:rPr lang="en-US" dirty="0"/>
              <a:t> to require the dementia services coordinator to prepare an annual report on the operations of the office and council which shall include an update on the implementation of the Kentucky Alzheimer’s and Related Dementia State Plan;</a:t>
            </a:r>
          </a:p>
          <a:p>
            <a:r>
              <a:rPr lang="en-US" dirty="0"/>
              <a:t>Amends KRS </a:t>
            </a:r>
            <a:r>
              <a:rPr lang="en-US" dirty="0" err="1"/>
              <a:t>194A.603</a:t>
            </a:r>
            <a:r>
              <a:rPr lang="en-US" dirty="0"/>
              <a:t> to extend the members of the Alzheimer’s Disease and Related Disorders Advisory Council from 15 to 16; and</a:t>
            </a:r>
          </a:p>
          <a:p>
            <a:r>
              <a:rPr lang="en-US" dirty="0"/>
              <a:t>Requires the Council to develop and implement a year-long initiative that advances a key area of the Kentucky Alzheimer’s and Related Dementias State Plan with the key area to be determined each year by a vote of the council; </a:t>
            </a:r>
          </a:p>
        </p:txBody>
      </p:sp>
    </p:spTree>
    <p:extLst>
      <p:ext uri="{BB962C8B-B14F-4D97-AF65-F5344CB8AC3E}">
        <p14:creationId xmlns:p14="http://schemas.microsoft.com/office/powerpoint/2010/main" val="4170125907"/>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FA60C3-E858-4B25-A9E5-F31846BDEC6C}"/>
              </a:ext>
            </a:extLst>
          </p:cNvPr>
          <p:cNvSpPr>
            <a:spLocks noGrp="1"/>
          </p:cNvSpPr>
          <p:nvPr>
            <p:ph type="title"/>
          </p:nvPr>
        </p:nvSpPr>
        <p:spPr/>
        <p:txBody>
          <a:bodyPr/>
          <a:lstStyle/>
          <a:p>
            <a:r>
              <a:rPr lang="en-US" dirty="0"/>
              <a:t>HB 176 – Prior Authorization</a:t>
            </a:r>
          </a:p>
        </p:txBody>
      </p:sp>
      <p:sp>
        <p:nvSpPr>
          <p:cNvPr id="3" name="Content Placeholder 2">
            <a:extLst>
              <a:ext uri="{FF2B5EF4-FFF2-40B4-BE49-F238E27FC236}">
                <a16:creationId xmlns:a16="http://schemas.microsoft.com/office/drawing/2014/main" id="{C82E8597-BC82-4B8C-90E6-07B4840BA697}"/>
              </a:ext>
            </a:extLst>
          </p:cNvPr>
          <p:cNvSpPr>
            <a:spLocks noGrp="1"/>
          </p:cNvSpPr>
          <p:nvPr>
            <p:ph idx="1"/>
          </p:nvPr>
        </p:nvSpPr>
        <p:spPr/>
        <p:txBody>
          <a:bodyPr>
            <a:normAutofit/>
          </a:bodyPr>
          <a:lstStyle/>
          <a:p>
            <a:r>
              <a:rPr lang="en-US" dirty="0"/>
              <a:t>Creates a new section of KRS 304.17A-600 to 304.17A-633 to define terms including “health care provider”, “interoperability standards”, and “value-based care agreement”;</a:t>
            </a:r>
          </a:p>
          <a:p>
            <a:r>
              <a:rPr lang="en-US" dirty="0"/>
              <a:t>Establishes that every insurer shall offer a program under which a participating provider may qualify for an exemption from the requirement to obtain prior authorization for any covered health care service that requires prior authorization;</a:t>
            </a:r>
          </a:p>
          <a:p>
            <a:r>
              <a:rPr lang="en-US" dirty="0"/>
              <a:t>Establishes criteria by which the program shall be governed;</a:t>
            </a:r>
          </a:p>
          <a:p>
            <a:pPr marL="0" indent="0">
              <a:buNone/>
            </a:pPr>
            <a:endParaRPr lang="en-US" dirty="0"/>
          </a:p>
        </p:txBody>
      </p:sp>
    </p:spTree>
    <p:extLst>
      <p:ext uri="{BB962C8B-B14F-4D97-AF65-F5344CB8AC3E}">
        <p14:creationId xmlns:p14="http://schemas.microsoft.com/office/powerpoint/2010/main" val="3184620983"/>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F4E669-0E74-4061-B5C6-43B84B690E56}"/>
              </a:ext>
            </a:extLst>
          </p:cNvPr>
          <p:cNvSpPr>
            <a:spLocks noGrp="1"/>
          </p:cNvSpPr>
          <p:nvPr>
            <p:ph type="title"/>
          </p:nvPr>
        </p:nvSpPr>
        <p:spPr/>
        <p:txBody>
          <a:bodyPr/>
          <a:lstStyle/>
          <a:p>
            <a:r>
              <a:rPr lang="en-US" dirty="0"/>
              <a:t>HB 176 - Continued</a:t>
            </a:r>
          </a:p>
        </p:txBody>
      </p:sp>
      <p:sp>
        <p:nvSpPr>
          <p:cNvPr id="3" name="Content Placeholder 2">
            <a:extLst>
              <a:ext uri="{FF2B5EF4-FFF2-40B4-BE49-F238E27FC236}">
                <a16:creationId xmlns:a16="http://schemas.microsoft.com/office/drawing/2014/main" id="{A584BD38-90F8-49DD-B61F-76029EAFA1C7}"/>
              </a:ext>
            </a:extLst>
          </p:cNvPr>
          <p:cNvSpPr>
            <a:spLocks noGrp="1"/>
          </p:cNvSpPr>
          <p:nvPr>
            <p:ph idx="1"/>
          </p:nvPr>
        </p:nvSpPr>
        <p:spPr/>
        <p:txBody>
          <a:bodyPr>
            <a:normAutofit/>
          </a:bodyPr>
          <a:lstStyle/>
          <a:p>
            <a:r>
              <a:rPr lang="en-US" dirty="0"/>
              <a:t>Establishes that an insurer or its private review agent shall not require a covered person or participating provider to obtain a prior authorization for a particular health care service under a health benefit plan if, at the time the health care service was provided, the provider had a prior authorization exemption for that particular health care service; and</a:t>
            </a:r>
          </a:p>
          <a:p>
            <a:r>
              <a:rPr lang="en-US" dirty="0"/>
              <a:t>This section shall not be construed to prevent an insurer or its private review agent from requesting a health care provider give additional information about a service rendered or require coverage of a noncovered health care service under a covered person’s health benefit plan.</a:t>
            </a:r>
          </a:p>
        </p:txBody>
      </p:sp>
    </p:spTree>
    <p:extLst>
      <p:ext uri="{BB962C8B-B14F-4D97-AF65-F5344CB8AC3E}">
        <p14:creationId xmlns:p14="http://schemas.microsoft.com/office/powerpoint/2010/main" val="38090881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D70DCD-EC1B-43B9-89AC-B37355B6FAC1}"/>
              </a:ext>
            </a:extLst>
          </p:cNvPr>
          <p:cNvSpPr>
            <a:spLocks noGrp="1"/>
          </p:cNvSpPr>
          <p:nvPr>
            <p:ph type="title"/>
          </p:nvPr>
        </p:nvSpPr>
        <p:spPr/>
        <p:txBody>
          <a:bodyPr/>
          <a:lstStyle/>
          <a:p>
            <a:r>
              <a:rPr lang="en-US" dirty="0"/>
              <a:t>SB 66 – Operation of a Motor Vehicle</a:t>
            </a:r>
          </a:p>
        </p:txBody>
      </p:sp>
      <p:sp>
        <p:nvSpPr>
          <p:cNvPr id="3" name="Content Placeholder 2">
            <a:extLst>
              <a:ext uri="{FF2B5EF4-FFF2-40B4-BE49-F238E27FC236}">
                <a16:creationId xmlns:a16="http://schemas.microsoft.com/office/drawing/2014/main" id="{74A11C45-6828-4876-9330-BA8E151707A4}"/>
              </a:ext>
            </a:extLst>
          </p:cNvPr>
          <p:cNvSpPr>
            <a:spLocks noGrp="1"/>
          </p:cNvSpPr>
          <p:nvPr>
            <p:ph idx="1"/>
          </p:nvPr>
        </p:nvSpPr>
        <p:spPr/>
        <p:txBody>
          <a:bodyPr>
            <a:normAutofit/>
          </a:bodyPr>
          <a:lstStyle/>
          <a:p>
            <a:r>
              <a:rPr lang="en-US" dirty="0"/>
              <a:t>Amends KRS </a:t>
            </a:r>
            <a:r>
              <a:rPr lang="en-US" dirty="0" err="1"/>
              <a:t>189A.010</a:t>
            </a:r>
            <a:r>
              <a:rPr lang="en-US" dirty="0"/>
              <a:t> to expand the list of controlled substances to include clonazepam, cyclobenzaprine, and fentanyl;</a:t>
            </a:r>
          </a:p>
          <a:p>
            <a:r>
              <a:rPr lang="en-US" dirty="0"/>
              <a:t>Removes the refusal of a blood test as an aggravating circumstance;</a:t>
            </a:r>
          </a:p>
          <a:p>
            <a:r>
              <a:rPr lang="en-US" dirty="0"/>
              <a:t>Amends KRS </a:t>
            </a:r>
            <a:r>
              <a:rPr lang="en-US" dirty="0" err="1"/>
              <a:t>189A.100</a:t>
            </a:r>
            <a:r>
              <a:rPr lang="en-US" dirty="0"/>
              <a:t> to provide that a person’s refusal to take a preliminary breath test shall not result in the suspension of the person’s license;</a:t>
            </a:r>
          </a:p>
          <a:p>
            <a:r>
              <a:rPr lang="en-US" dirty="0"/>
              <a:t>Requires law enforcement to inform the person suspected of driving under the influence of the fact that his or her refusal to take preliminary breath test shall not be used against him or her in court or result in the suspension of his or her license;</a:t>
            </a:r>
          </a:p>
          <a:p>
            <a:endParaRPr lang="en-US" dirty="0"/>
          </a:p>
        </p:txBody>
      </p:sp>
    </p:spTree>
    <p:extLst>
      <p:ext uri="{BB962C8B-B14F-4D97-AF65-F5344CB8AC3E}">
        <p14:creationId xmlns:p14="http://schemas.microsoft.com/office/powerpoint/2010/main" val="2433348905"/>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0B85FA-68F6-4815-B812-E939A14E73B2}"/>
              </a:ext>
            </a:extLst>
          </p:cNvPr>
          <p:cNvSpPr>
            <a:spLocks noGrp="1"/>
          </p:cNvSpPr>
          <p:nvPr>
            <p:ph type="title"/>
          </p:nvPr>
        </p:nvSpPr>
        <p:spPr>
          <a:xfrm>
            <a:off x="1154953" y="636494"/>
            <a:ext cx="9226176" cy="1052605"/>
          </a:xfrm>
        </p:spPr>
        <p:txBody>
          <a:bodyPr/>
          <a:lstStyle/>
          <a:p>
            <a:r>
              <a:rPr lang="en-US" dirty="0"/>
              <a:t>SB 69 – Autism Spectrum Disorder Trust 				  Fund</a:t>
            </a:r>
          </a:p>
        </p:txBody>
      </p:sp>
      <p:sp>
        <p:nvSpPr>
          <p:cNvPr id="3" name="Content Placeholder 2">
            <a:extLst>
              <a:ext uri="{FF2B5EF4-FFF2-40B4-BE49-F238E27FC236}">
                <a16:creationId xmlns:a16="http://schemas.microsoft.com/office/drawing/2014/main" id="{599BB567-338E-4361-97E3-BBCCD8CB0479}"/>
              </a:ext>
            </a:extLst>
          </p:cNvPr>
          <p:cNvSpPr>
            <a:spLocks noGrp="1"/>
          </p:cNvSpPr>
          <p:nvPr>
            <p:ph idx="1"/>
          </p:nvPr>
        </p:nvSpPr>
        <p:spPr/>
        <p:txBody>
          <a:bodyPr>
            <a:normAutofit/>
          </a:bodyPr>
          <a:lstStyle/>
          <a:p>
            <a:r>
              <a:rPr lang="en-US" dirty="0"/>
              <a:t>Creates a new section of KRS Chapter </a:t>
            </a:r>
            <a:r>
              <a:rPr lang="en-US" dirty="0" err="1"/>
              <a:t>194A</a:t>
            </a:r>
            <a:r>
              <a:rPr lang="en-US" dirty="0"/>
              <a:t> to establish the autism spectrum disorder trust fund in the State Treasury to be administered by the Cabinet for Health and Family Services;</a:t>
            </a:r>
          </a:p>
          <a:p>
            <a:r>
              <a:rPr lang="en-US" dirty="0"/>
              <a:t>Provides that the fund shall receive amounts from grants, contributions, appropriations, or other moneys made available for the purposes of the fund;</a:t>
            </a:r>
          </a:p>
          <a:p>
            <a:r>
              <a:rPr lang="en-US" dirty="0"/>
              <a:t>Establishes that moneys in the fund shall be used to support autism spectrum disorder research and services for Kentuckians and that funds shall be administered by the Advisory Council on Autism Spectrum Disorders for the purposes set out in the Act;</a:t>
            </a:r>
          </a:p>
        </p:txBody>
      </p:sp>
    </p:spTree>
    <p:extLst>
      <p:ext uri="{BB962C8B-B14F-4D97-AF65-F5344CB8AC3E}">
        <p14:creationId xmlns:p14="http://schemas.microsoft.com/office/powerpoint/2010/main" val="3276211195"/>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1ED2CA-3E5A-49A0-A5FA-46F4936EF879}"/>
              </a:ext>
            </a:extLst>
          </p:cNvPr>
          <p:cNvSpPr>
            <a:spLocks noGrp="1"/>
          </p:cNvSpPr>
          <p:nvPr>
            <p:ph type="title"/>
          </p:nvPr>
        </p:nvSpPr>
        <p:spPr/>
        <p:txBody>
          <a:bodyPr/>
          <a:lstStyle/>
          <a:p>
            <a:r>
              <a:rPr lang="en-US" dirty="0"/>
              <a:t>SB 69 - Continued</a:t>
            </a:r>
          </a:p>
        </p:txBody>
      </p:sp>
      <p:sp>
        <p:nvSpPr>
          <p:cNvPr id="3" name="Content Placeholder 2">
            <a:extLst>
              <a:ext uri="{FF2B5EF4-FFF2-40B4-BE49-F238E27FC236}">
                <a16:creationId xmlns:a16="http://schemas.microsoft.com/office/drawing/2014/main" id="{A149A463-6694-4F89-A69C-BE20A7DBC737}"/>
              </a:ext>
            </a:extLst>
          </p:cNvPr>
          <p:cNvSpPr>
            <a:spLocks noGrp="1"/>
          </p:cNvSpPr>
          <p:nvPr>
            <p:ph idx="1"/>
          </p:nvPr>
        </p:nvSpPr>
        <p:spPr/>
        <p:txBody>
          <a:bodyPr>
            <a:normAutofit/>
          </a:bodyPr>
          <a:lstStyle/>
          <a:p>
            <a:r>
              <a:rPr lang="en-US" dirty="0"/>
              <a:t>Establishes that in addition to administering and distributing funds, the Advisory Council shall develop a written plan for the use of funds no later than October 1, 2026 and shall be updated on an annual basis;</a:t>
            </a:r>
          </a:p>
          <a:p>
            <a:r>
              <a:rPr lang="en-US" dirty="0"/>
              <a:t>Establishes the requirements for the plan including a needs assessment for individuals with autism spectrum disorder in Kentucky that identifies additional research funding needs and a prioritized list of programs and research projects the advisory council will address with available funding; and</a:t>
            </a:r>
          </a:p>
          <a:p>
            <a:r>
              <a:rPr lang="en-US" dirty="0"/>
              <a:t>Directs the cabinet to promulgate regulations to establish a competitive, open grant program to provide funding to nonprofit entities, academic medical centers, and government agencies offering research funding and services with application process and requirements.</a:t>
            </a:r>
          </a:p>
        </p:txBody>
      </p:sp>
    </p:spTree>
    <p:extLst>
      <p:ext uri="{BB962C8B-B14F-4D97-AF65-F5344CB8AC3E}">
        <p14:creationId xmlns:p14="http://schemas.microsoft.com/office/powerpoint/2010/main" val="2748296448"/>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FB1EEC1-5777-4A5E-A4C5-6123490FACD2}"/>
              </a:ext>
            </a:extLst>
          </p:cNvPr>
          <p:cNvSpPr txBox="1"/>
          <p:nvPr/>
        </p:nvSpPr>
        <p:spPr>
          <a:xfrm>
            <a:off x="2658533" y="2548467"/>
            <a:ext cx="7408334" cy="1107996"/>
          </a:xfrm>
          <a:prstGeom prst="rect">
            <a:avLst/>
          </a:prstGeom>
          <a:noFill/>
        </p:spPr>
        <p:txBody>
          <a:bodyPr wrap="square">
            <a:spAutoFit/>
          </a:bodyPr>
          <a:lstStyle/>
          <a:p>
            <a:pPr marL="0" algn="ctr" rtl="0" eaLnBrk="1" latinLnBrk="0" hangingPunct="1">
              <a:spcBef>
                <a:spcPts val="0"/>
              </a:spcBef>
              <a:spcAft>
                <a:spcPts val="0"/>
              </a:spcAft>
            </a:pPr>
            <a:r>
              <a:rPr lang="en-US" sz="6600" dirty="0"/>
              <a:t>MISCELLANEOUS</a:t>
            </a:r>
            <a:endParaRPr lang="en-US" sz="6600" dirty="0">
              <a:effectLst/>
            </a:endParaRPr>
          </a:p>
        </p:txBody>
      </p:sp>
    </p:spTree>
    <p:extLst>
      <p:ext uri="{BB962C8B-B14F-4D97-AF65-F5344CB8AC3E}">
        <p14:creationId xmlns:p14="http://schemas.microsoft.com/office/powerpoint/2010/main" val="36205802"/>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7C8BA6-E5B2-427D-80AF-D03624768F30}"/>
              </a:ext>
            </a:extLst>
          </p:cNvPr>
          <p:cNvSpPr>
            <a:spLocks noGrp="1"/>
          </p:cNvSpPr>
          <p:nvPr>
            <p:ph type="title"/>
          </p:nvPr>
        </p:nvSpPr>
        <p:spPr>
          <a:xfrm>
            <a:off x="1154953" y="694267"/>
            <a:ext cx="9113170" cy="986365"/>
          </a:xfrm>
        </p:spPr>
        <p:txBody>
          <a:bodyPr/>
          <a:lstStyle/>
          <a:p>
            <a:r>
              <a:rPr lang="en-US" dirty="0"/>
              <a:t>SB 5 – Kentucky-Grown Agricultural 					Product</a:t>
            </a:r>
          </a:p>
        </p:txBody>
      </p:sp>
      <p:sp>
        <p:nvSpPr>
          <p:cNvPr id="3" name="Content Placeholder 2">
            <a:extLst>
              <a:ext uri="{FF2B5EF4-FFF2-40B4-BE49-F238E27FC236}">
                <a16:creationId xmlns:a16="http://schemas.microsoft.com/office/drawing/2014/main" id="{55F033A3-EACF-4889-A92F-A6568407762F}"/>
              </a:ext>
            </a:extLst>
          </p:cNvPr>
          <p:cNvSpPr>
            <a:spLocks noGrp="1"/>
          </p:cNvSpPr>
          <p:nvPr>
            <p:ph idx="1"/>
          </p:nvPr>
        </p:nvSpPr>
        <p:spPr/>
        <p:txBody>
          <a:bodyPr>
            <a:normAutofit/>
          </a:bodyPr>
          <a:lstStyle/>
          <a:p>
            <a:r>
              <a:rPr lang="en-US" dirty="0"/>
              <a:t>Creates a new section of KRS Chapter 158 to establish that a local school board or district participating in any of the United States Department of Agricultural Child Nutrition Programs may purchase Kentucky-grown agricultural products in accordance with federal law and shall not be subject to provisions in various sections of KRS Chapter </a:t>
            </a:r>
            <a:r>
              <a:rPr lang="en-US" dirty="0" err="1"/>
              <a:t>45A</a:t>
            </a:r>
            <a:r>
              <a:rPr lang="en-US" dirty="0"/>
              <a:t>; and</a:t>
            </a:r>
          </a:p>
          <a:p>
            <a:r>
              <a:rPr lang="en-US" dirty="0"/>
              <a:t>Provides the section shall not be construed to exempt a local school board or district from any other requirement established by state or federal law.</a:t>
            </a:r>
          </a:p>
        </p:txBody>
      </p:sp>
    </p:spTree>
    <p:extLst>
      <p:ext uri="{BB962C8B-B14F-4D97-AF65-F5344CB8AC3E}">
        <p14:creationId xmlns:p14="http://schemas.microsoft.com/office/powerpoint/2010/main" val="4034692500"/>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F7D83D-C325-45D4-8982-E8AAAD48B04B}"/>
              </a:ext>
            </a:extLst>
          </p:cNvPr>
          <p:cNvSpPr>
            <a:spLocks noGrp="1"/>
          </p:cNvSpPr>
          <p:nvPr>
            <p:ph type="title"/>
          </p:nvPr>
        </p:nvSpPr>
        <p:spPr/>
        <p:txBody>
          <a:bodyPr/>
          <a:lstStyle/>
          <a:p>
            <a:r>
              <a:rPr lang="en-US" dirty="0"/>
              <a:t>SB 18 – Health Services</a:t>
            </a:r>
          </a:p>
        </p:txBody>
      </p:sp>
      <p:sp>
        <p:nvSpPr>
          <p:cNvPr id="3" name="Content Placeholder 2">
            <a:extLst>
              <a:ext uri="{FF2B5EF4-FFF2-40B4-BE49-F238E27FC236}">
                <a16:creationId xmlns:a16="http://schemas.microsoft.com/office/drawing/2014/main" id="{19EADF1A-D2A5-43F5-8A0F-EBD59823F6F6}"/>
              </a:ext>
            </a:extLst>
          </p:cNvPr>
          <p:cNvSpPr>
            <a:spLocks noGrp="1"/>
          </p:cNvSpPr>
          <p:nvPr>
            <p:ph idx="1"/>
          </p:nvPr>
        </p:nvSpPr>
        <p:spPr/>
        <p:txBody>
          <a:bodyPr>
            <a:normAutofit lnSpcReduction="10000"/>
          </a:bodyPr>
          <a:lstStyle/>
          <a:p>
            <a:r>
              <a:rPr lang="en-US" dirty="0"/>
              <a:t>Amends various statutes in KRS 311.380 to 311.500 relating to licensing of physician assistants and podiatric assistants and residents and duties and tasks related to the practice of podiatry;</a:t>
            </a:r>
          </a:p>
          <a:p>
            <a:r>
              <a:rPr lang="en-US" dirty="0"/>
              <a:t>Creates a new section of KRS Chapter 158 to require the Kentucky Department of Education, in coordination with the Department of Public Health, the Kentucky Board of Licensed Diabetes Educators, or any other entity the department deems appropriate, to develop Type 1 diabetes informational materials and make the materials available to school districts at no cost on the department’s website and shall post the material in the main front entrance of the school and family resource and youth services </a:t>
            </a:r>
            <a:r>
              <a:rPr lang="en-US" dirty="0" err="1"/>
              <a:t>center;and</a:t>
            </a:r>
            <a:endParaRPr lang="en-US" dirty="0"/>
          </a:p>
          <a:p>
            <a:r>
              <a:rPr lang="en-US" dirty="0"/>
              <a:t>Specifies the information to be included in the informational materials.</a:t>
            </a:r>
          </a:p>
        </p:txBody>
      </p:sp>
    </p:spTree>
    <p:extLst>
      <p:ext uri="{BB962C8B-B14F-4D97-AF65-F5344CB8AC3E}">
        <p14:creationId xmlns:p14="http://schemas.microsoft.com/office/powerpoint/2010/main" val="466243242"/>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0FF200-4EA8-412F-B627-81D87E9F0DC1}"/>
              </a:ext>
            </a:extLst>
          </p:cNvPr>
          <p:cNvSpPr>
            <a:spLocks noGrp="1"/>
          </p:cNvSpPr>
          <p:nvPr>
            <p:ph type="title"/>
          </p:nvPr>
        </p:nvSpPr>
        <p:spPr/>
        <p:txBody>
          <a:bodyPr/>
          <a:lstStyle/>
          <a:p>
            <a:r>
              <a:rPr lang="en-US" dirty="0"/>
              <a:t>SB 19 - Mushrooms</a:t>
            </a:r>
          </a:p>
        </p:txBody>
      </p:sp>
      <p:sp>
        <p:nvSpPr>
          <p:cNvPr id="3" name="Content Placeholder 2">
            <a:extLst>
              <a:ext uri="{FF2B5EF4-FFF2-40B4-BE49-F238E27FC236}">
                <a16:creationId xmlns:a16="http://schemas.microsoft.com/office/drawing/2014/main" id="{A45BE12A-8D4D-46C7-B884-66F219381721}"/>
              </a:ext>
            </a:extLst>
          </p:cNvPr>
          <p:cNvSpPr>
            <a:spLocks noGrp="1"/>
          </p:cNvSpPr>
          <p:nvPr>
            <p:ph idx="1"/>
          </p:nvPr>
        </p:nvSpPr>
        <p:spPr/>
        <p:txBody>
          <a:bodyPr>
            <a:normAutofit/>
          </a:bodyPr>
          <a:lstStyle/>
          <a:p>
            <a:r>
              <a:rPr lang="en-US" dirty="0"/>
              <a:t>Creates a new section of KRS Chapter 2 naming and designating the indigo milk cap as the official state mushroom of Kentucky.</a:t>
            </a:r>
          </a:p>
        </p:txBody>
      </p:sp>
    </p:spTree>
    <p:extLst>
      <p:ext uri="{BB962C8B-B14F-4D97-AF65-F5344CB8AC3E}">
        <p14:creationId xmlns:p14="http://schemas.microsoft.com/office/powerpoint/2010/main" val="2573113899"/>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05580E-AE2C-4A97-8606-C68F8CCBF657}"/>
              </a:ext>
            </a:extLst>
          </p:cNvPr>
          <p:cNvSpPr>
            <a:spLocks noGrp="1"/>
          </p:cNvSpPr>
          <p:nvPr>
            <p:ph type="title"/>
          </p:nvPr>
        </p:nvSpPr>
        <p:spPr/>
        <p:txBody>
          <a:bodyPr/>
          <a:lstStyle/>
          <a:p>
            <a:r>
              <a:rPr lang="en-US" dirty="0"/>
              <a:t>SB 37 – State Symbols</a:t>
            </a:r>
          </a:p>
        </p:txBody>
      </p:sp>
      <p:sp>
        <p:nvSpPr>
          <p:cNvPr id="3" name="Content Placeholder 2">
            <a:extLst>
              <a:ext uri="{FF2B5EF4-FFF2-40B4-BE49-F238E27FC236}">
                <a16:creationId xmlns:a16="http://schemas.microsoft.com/office/drawing/2014/main" id="{064793E4-D383-4427-AA9F-A51466F784A0}"/>
              </a:ext>
            </a:extLst>
          </p:cNvPr>
          <p:cNvSpPr>
            <a:spLocks noGrp="1"/>
          </p:cNvSpPr>
          <p:nvPr>
            <p:ph idx="1"/>
          </p:nvPr>
        </p:nvSpPr>
        <p:spPr/>
        <p:txBody>
          <a:bodyPr/>
          <a:lstStyle/>
          <a:p>
            <a:r>
              <a:rPr lang="en-US" dirty="0"/>
              <a:t>Creates a new section of KRS Chapter 2 to name and designate the Treeing Walker Coonhound as the official state dog of Kentucky; </a:t>
            </a:r>
          </a:p>
          <a:p>
            <a:r>
              <a:rPr lang="en-US" dirty="0"/>
              <a:t>Creates a new section of KRS Chapter 2 to name and designate domestic cats and dogs, both purebred and mixed breeds alike, that reside in or have been adopted from Kentucky animal shelters or rescue organizations as the official state pets of Kentucky;</a:t>
            </a:r>
          </a:p>
          <a:p>
            <a:r>
              <a:rPr lang="en-US" dirty="0"/>
              <a:t>Creates a new section of KRS Chapter 2 to name and designate the eastern spotted skunk as the official state nongame mammal of Kentucky; and</a:t>
            </a:r>
          </a:p>
          <a:p>
            <a:r>
              <a:rPr lang="en-US" dirty="0"/>
              <a:t>Creates a new section of KRS Chapter 2 to name and designate the eastern hellbender as the official state amphibian of Kentucky.</a:t>
            </a:r>
          </a:p>
          <a:p>
            <a:endParaRPr lang="en-US" dirty="0"/>
          </a:p>
        </p:txBody>
      </p:sp>
    </p:spTree>
    <p:extLst>
      <p:ext uri="{BB962C8B-B14F-4D97-AF65-F5344CB8AC3E}">
        <p14:creationId xmlns:p14="http://schemas.microsoft.com/office/powerpoint/2010/main" val="676484493"/>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0A3A11-082B-4A4C-BCD7-3ED7441639F6}"/>
              </a:ext>
            </a:extLst>
          </p:cNvPr>
          <p:cNvSpPr>
            <a:spLocks noGrp="1"/>
          </p:cNvSpPr>
          <p:nvPr>
            <p:ph type="title"/>
          </p:nvPr>
        </p:nvSpPr>
        <p:spPr/>
        <p:txBody>
          <a:bodyPr/>
          <a:lstStyle/>
          <a:p>
            <a:r>
              <a:rPr lang="en-US" dirty="0"/>
              <a:t>SB 39 – Fish and Wildlife</a:t>
            </a:r>
          </a:p>
        </p:txBody>
      </p:sp>
      <p:sp>
        <p:nvSpPr>
          <p:cNvPr id="3" name="Content Placeholder 2">
            <a:extLst>
              <a:ext uri="{FF2B5EF4-FFF2-40B4-BE49-F238E27FC236}">
                <a16:creationId xmlns:a16="http://schemas.microsoft.com/office/drawing/2014/main" id="{FCA11AA1-52CB-4253-A88C-EBE6C23AD4F1}"/>
              </a:ext>
            </a:extLst>
          </p:cNvPr>
          <p:cNvSpPr>
            <a:spLocks noGrp="1"/>
          </p:cNvSpPr>
          <p:nvPr>
            <p:ph idx="1"/>
          </p:nvPr>
        </p:nvSpPr>
        <p:spPr/>
        <p:txBody>
          <a:bodyPr>
            <a:normAutofit fontScale="92500" lnSpcReduction="20000"/>
          </a:bodyPr>
          <a:lstStyle/>
          <a:p>
            <a:r>
              <a:rPr lang="en-US" dirty="0"/>
              <a:t>Amends KRS 150.170 to establish that a bona fide owner of private land in Kentucky who is also a resident shall:</a:t>
            </a:r>
          </a:p>
          <a:p>
            <a:pPr lvl="1"/>
            <a:r>
              <a:rPr lang="en-US" dirty="0"/>
              <a:t>Not be subject to any limits or restrictions established under KRS Chapter 150 for creel, possession, size, or method of take for the fish in the private landowner’s private lake or pond;</a:t>
            </a:r>
          </a:p>
          <a:p>
            <a:pPr lvl="1"/>
            <a:r>
              <a:rPr lang="en-US" dirty="0"/>
              <a:t>Be able to extend those privileges to any other person with a valid fishing license in written or electronic form; </a:t>
            </a:r>
          </a:p>
          <a:p>
            <a:pPr lvl="1"/>
            <a:r>
              <a:rPr lang="en-US" dirty="0"/>
              <a:t>Except for restrictions on the stocking of invasive fish, shall not be subject to state requirements regarding the stocking of private lakes or ponds on the private landowner’s property; require the Education Professional Standards Board to require teacher preparation programs to align curriculum with the expectations set forth in the state’s academic content standards; and</a:t>
            </a:r>
          </a:p>
          <a:p>
            <a:pPr lvl="1"/>
            <a:r>
              <a:rPr lang="en-US" dirty="0"/>
              <a:t>Establishes there shall be no restriction on the stocking of first filial largemouth bass or Florida bass in a bona fide landowner’s private lakes and ponds;</a:t>
            </a:r>
          </a:p>
          <a:p>
            <a:endParaRPr lang="en-US" dirty="0"/>
          </a:p>
        </p:txBody>
      </p:sp>
    </p:spTree>
    <p:extLst>
      <p:ext uri="{BB962C8B-B14F-4D97-AF65-F5344CB8AC3E}">
        <p14:creationId xmlns:p14="http://schemas.microsoft.com/office/powerpoint/2010/main" val="458514853"/>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667129-2CB0-4CC9-95CB-9B3E8AA62746}"/>
              </a:ext>
            </a:extLst>
          </p:cNvPr>
          <p:cNvSpPr>
            <a:spLocks noGrp="1"/>
          </p:cNvSpPr>
          <p:nvPr>
            <p:ph type="title"/>
          </p:nvPr>
        </p:nvSpPr>
        <p:spPr/>
        <p:txBody>
          <a:bodyPr/>
          <a:lstStyle/>
          <a:p>
            <a:r>
              <a:rPr lang="en-US" dirty="0"/>
              <a:t>SB 39 – Continued</a:t>
            </a:r>
          </a:p>
        </p:txBody>
      </p:sp>
      <p:sp>
        <p:nvSpPr>
          <p:cNvPr id="3" name="Content Placeholder 2">
            <a:extLst>
              <a:ext uri="{FF2B5EF4-FFF2-40B4-BE49-F238E27FC236}">
                <a16:creationId xmlns:a16="http://schemas.microsoft.com/office/drawing/2014/main" id="{C1AD269C-4F9E-48F5-8CBB-6B34B31A3CDA}"/>
              </a:ext>
            </a:extLst>
          </p:cNvPr>
          <p:cNvSpPr>
            <a:spLocks noGrp="1"/>
          </p:cNvSpPr>
          <p:nvPr>
            <p:ph idx="1"/>
          </p:nvPr>
        </p:nvSpPr>
        <p:spPr/>
        <p:txBody>
          <a:bodyPr>
            <a:normAutofit fontScale="92500" lnSpcReduction="10000"/>
          </a:bodyPr>
          <a:lstStyle/>
          <a:p>
            <a:pPr marL="347472" indent="-347472" algn="l" rtl="0" eaLnBrk="1" latinLnBrk="0" hangingPunct="1">
              <a:spcBef>
                <a:spcPts val="1000"/>
              </a:spcBef>
              <a:spcAft>
                <a:spcPts val="0"/>
              </a:spcAft>
              <a:buClr>
                <a:schemeClr val="accent1"/>
              </a:buClr>
              <a:buSzPct val="80000"/>
              <a:buFont typeface="Wingdings 3" panose="05040102010807070707" pitchFamily="18" charset="2"/>
              <a:buChar char="u"/>
            </a:pPr>
            <a:r>
              <a:rPr lang="en-US" sz="1800" b="0" i="0" kern="1200" dirty="0">
                <a:solidFill>
                  <a:srgbClr val="404040"/>
                </a:solidFill>
                <a:effectLst/>
                <a:latin typeface="Century Gothic" panose="020B0502020202020204" pitchFamily="34" charset="0"/>
                <a:ea typeface="+mn-ea"/>
                <a:cs typeface="+mn-cs"/>
              </a:rPr>
              <a:t>Amends KRS 150.360 to add beavers to the list of wildlife that can be taken with lights or other means designed to make wildlife visible at night; </a:t>
            </a:r>
            <a:endParaRPr lang="en-US" sz="1800" dirty="0">
              <a:effectLst/>
            </a:endParaRPr>
          </a:p>
          <a:p>
            <a:r>
              <a:rPr lang="en-US" dirty="0"/>
              <a:t>Amends KRS 235.280 to establish that the department shall not promulgate or enforce any administrative regulation that:</a:t>
            </a:r>
          </a:p>
          <a:p>
            <a:pPr lvl="1"/>
            <a:r>
              <a:rPr lang="en-US" dirty="0"/>
              <a:t>Prohibits, restricts, or limits using </a:t>
            </a:r>
            <a:r>
              <a:rPr lang="en-US" dirty="0" err="1"/>
              <a:t>wakeboats</a:t>
            </a:r>
            <a:r>
              <a:rPr lang="en-US" dirty="0"/>
              <a:t> or engaging in </a:t>
            </a:r>
            <a:r>
              <a:rPr lang="en-US" dirty="0" err="1"/>
              <a:t>wakesports</a:t>
            </a:r>
            <a:r>
              <a:rPr lang="en-US" dirty="0"/>
              <a:t> on bodies of water where </a:t>
            </a:r>
            <a:r>
              <a:rPr lang="en-US" dirty="0" err="1"/>
              <a:t>wakeboats</a:t>
            </a:r>
            <a:r>
              <a:rPr lang="en-US" dirty="0"/>
              <a:t> were allowed to engage in </a:t>
            </a:r>
            <a:r>
              <a:rPr lang="en-US" dirty="0" err="1"/>
              <a:t>wakesports</a:t>
            </a:r>
            <a:r>
              <a:rPr lang="en-US" dirty="0"/>
              <a:t> as of December 1, 2025; or</a:t>
            </a:r>
          </a:p>
          <a:p>
            <a:pPr lvl="1"/>
            <a:r>
              <a:rPr lang="en-US" dirty="0"/>
              <a:t>Imposes a </a:t>
            </a:r>
            <a:r>
              <a:rPr lang="en-US" dirty="0" err="1"/>
              <a:t>wakeboat</a:t>
            </a:r>
            <a:r>
              <a:rPr lang="en-US" dirty="0"/>
              <a:t> zone or prescribes mandatory setbacks or distances from shorelines, commercial docks, or moorage harbors; and</a:t>
            </a:r>
          </a:p>
          <a:p>
            <a:pPr lvl="1"/>
            <a:r>
              <a:rPr lang="en-US" dirty="0"/>
              <a:t>Provides definitions; and</a:t>
            </a:r>
          </a:p>
          <a:p>
            <a:r>
              <a:rPr lang="en-US" dirty="0"/>
              <a:t>Amends KRS 150.022 and 150.061 regarding members of the commission and the commissioner.</a:t>
            </a:r>
          </a:p>
        </p:txBody>
      </p:sp>
    </p:spTree>
    <p:extLst>
      <p:ext uri="{BB962C8B-B14F-4D97-AF65-F5344CB8AC3E}">
        <p14:creationId xmlns:p14="http://schemas.microsoft.com/office/powerpoint/2010/main" val="2740248742"/>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62DB67-A2D3-4A13-8706-019E864C010D}"/>
              </a:ext>
            </a:extLst>
          </p:cNvPr>
          <p:cNvSpPr>
            <a:spLocks noGrp="1"/>
          </p:cNvSpPr>
          <p:nvPr>
            <p:ph type="title"/>
          </p:nvPr>
        </p:nvSpPr>
        <p:spPr/>
        <p:txBody>
          <a:bodyPr/>
          <a:lstStyle/>
          <a:p>
            <a:r>
              <a:rPr lang="en-US" dirty="0"/>
              <a:t>SB 291 - Recyclers</a:t>
            </a:r>
          </a:p>
        </p:txBody>
      </p:sp>
      <p:sp>
        <p:nvSpPr>
          <p:cNvPr id="3" name="Content Placeholder 2">
            <a:extLst>
              <a:ext uri="{FF2B5EF4-FFF2-40B4-BE49-F238E27FC236}">
                <a16:creationId xmlns:a16="http://schemas.microsoft.com/office/drawing/2014/main" id="{3422B90A-F7B7-4B06-B595-FF9FFC9EAAC9}"/>
              </a:ext>
            </a:extLst>
          </p:cNvPr>
          <p:cNvSpPr>
            <a:spLocks noGrp="1"/>
          </p:cNvSpPr>
          <p:nvPr>
            <p:ph idx="1"/>
          </p:nvPr>
        </p:nvSpPr>
        <p:spPr/>
        <p:txBody>
          <a:bodyPr>
            <a:normAutofit lnSpcReduction="10000"/>
          </a:bodyPr>
          <a:lstStyle/>
          <a:p>
            <a:r>
              <a:rPr lang="en-US" dirty="0"/>
              <a:t>Amends KRS 433.900 to define terms relating to secondary metals recyclers;</a:t>
            </a:r>
          </a:p>
          <a:p>
            <a:r>
              <a:rPr lang="en-US" dirty="0"/>
              <a:t>Repeals and reenacts KRS 433.902 to require secondary metals recyclers to be licensed;</a:t>
            </a:r>
          </a:p>
          <a:p>
            <a:r>
              <a:rPr lang="en-US" dirty="0"/>
              <a:t>Creates new sections of KRS Chapter 433 to provide for the licensing of secondary metals recyclers by the Motor Vehicle Commission (commission);</a:t>
            </a:r>
          </a:p>
          <a:p>
            <a:r>
              <a:rPr lang="en-US" dirty="0"/>
              <a:t>Requires the commission to promulgate administrative regulations and submit an annual report to the Legislative Research Commission;</a:t>
            </a:r>
          </a:p>
          <a:p>
            <a:r>
              <a:rPr lang="en-US" dirty="0"/>
              <a:t>Repeals, reenacts, and amends KRS 433.890 as a new section of KRS Chapter 433 to require specified recyclers to enter a report into the </a:t>
            </a:r>
            <a:r>
              <a:rPr lang="en-US" dirty="0" err="1"/>
              <a:t>LeadsOnline</a:t>
            </a:r>
            <a:r>
              <a:rPr lang="en-US" dirty="0"/>
              <a:t> database for all metal transactions and keep a register that contains specified information;</a:t>
            </a:r>
          </a:p>
        </p:txBody>
      </p:sp>
    </p:spTree>
    <p:extLst>
      <p:ext uri="{BB962C8B-B14F-4D97-AF65-F5344CB8AC3E}">
        <p14:creationId xmlns:p14="http://schemas.microsoft.com/office/powerpoint/2010/main" val="13579121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FAA6B6-9275-414D-85C3-6273E04702BF}"/>
              </a:ext>
            </a:extLst>
          </p:cNvPr>
          <p:cNvSpPr>
            <a:spLocks noGrp="1"/>
          </p:cNvSpPr>
          <p:nvPr>
            <p:ph type="title"/>
          </p:nvPr>
        </p:nvSpPr>
        <p:spPr/>
        <p:txBody>
          <a:bodyPr/>
          <a:lstStyle/>
          <a:p>
            <a:r>
              <a:rPr lang="en-US" dirty="0"/>
              <a:t>SB 66 – Continued</a:t>
            </a:r>
          </a:p>
        </p:txBody>
      </p:sp>
      <p:sp>
        <p:nvSpPr>
          <p:cNvPr id="3" name="Content Placeholder 2">
            <a:extLst>
              <a:ext uri="{FF2B5EF4-FFF2-40B4-BE49-F238E27FC236}">
                <a16:creationId xmlns:a16="http://schemas.microsoft.com/office/drawing/2014/main" id="{E9EBC7D2-53A3-46C1-851A-35D1F8E46E26}"/>
              </a:ext>
            </a:extLst>
          </p:cNvPr>
          <p:cNvSpPr>
            <a:spLocks noGrp="1"/>
          </p:cNvSpPr>
          <p:nvPr>
            <p:ph idx="1"/>
          </p:nvPr>
        </p:nvSpPr>
        <p:spPr/>
        <p:txBody>
          <a:bodyPr>
            <a:normAutofit lnSpcReduction="10000"/>
          </a:bodyPr>
          <a:lstStyle/>
          <a:p>
            <a:r>
              <a:rPr lang="en-US" dirty="0"/>
              <a:t>Amends KRS </a:t>
            </a:r>
            <a:r>
              <a:rPr lang="en-US" dirty="0" err="1"/>
              <a:t>189A.105</a:t>
            </a:r>
            <a:r>
              <a:rPr lang="en-US" dirty="0"/>
              <a:t> to provide that at the time a blood test is requested, the person suspected of driving under the influence shall be informed of the fact that refusal to submit to the blood test shall not be used against him or her in court as evidence of driving under the influence but will result in suspension of his or her driver’s license, and if convicted of a violation of KRS </a:t>
            </a:r>
            <a:r>
              <a:rPr lang="en-US" dirty="0" err="1"/>
              <a:t>189A.010</a:t>
            </a:r>
            <a:r>
              <a:rPr lang="en-US" dirty="0"/>
              <a:t>, his or her license will be suspended;</a:t>
            </a:r>
          </a:p>
          <a:p>
            <a:r>
              <a:rPr lang="en-US" dirty="0"/>
              <a:t>Provides that if a law enforcement officer does not inform a person suspected of driving under the influence of his or her rights relating to blood or breath tests, a refusal to take a blood or breath test shall not be used against that person; and</a:t>
            </a:r>
          </a:p>
          <a:p>
            <a:r>
              <a:rPr lang="en-US" dirty="0"/>
              <a:t>Amends KRS 186.018 to require the Transportation Cabinet to destroy records of moving traffic convictions that are more than 10 years old. </a:t>
            </a:r>
          </a:p>
        </p:txBody>
      </p:sp>
    </p:spTree>
    <p:extLst>
      <p:ext uri="{BB962C8B-B14F-4D97-AF65-F5344CB8AC3E}">
        <p14:creationId xmlns:p14="http://schemas.microsoft.com/office/powerpoint/2010/main" val="175785661"/>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15A65A-E4C2-4C82-BA5F-4273D39F26B6}"/>
              </a:ext>
            </a:extLst>
          </p:cNvPr>
          <p:cNvSpPr>
            <a:spLocks noGrp="1"/>
          </p:cNvSpPr>
          <p:nvPr>
            <p:ph type="title"/>
          </p:nvPr>
        </p:nvSpPr>
        <p:spPr/>
        <p:txBody>
          <a:bodyPr/>
          <a:lstStyle/>
          <a:p>
            <a:r>
              <a:rPr lang="en-US" dirty="0"/>
              <a:t>SB 291 – Continued</a:t>
            </a:r>
          </a:p>
        </p:txBody>
      </p:sp>
      <p:sp>
        <p:nvSpPr>
          <p:cNvPr id="3" name="Content Placeholder 2">
            <a:extLst>
              <a:ext uri="{FF2B5EF4-FFF2-40B4-BE49-F238E27FC236}">
                <a16:creationId xmlns:a16="http://schemas.microsoft.com/office/drawing/2014/main" id="{28D6E2D4-60C4-45FA-BAEA-96B99FBE3A97}"/>
              </a:ext>
            </a:extLst>
          </p:cNvPr>
          <p:cNvSpPr>
            <a:spLocks noGrp="1"/>
          </p:cNvSpPr>
          <p:nvPr>
            <p:ph idx="1"/>
          </p:nvPr>
        </p:nvSpPr>
        <p:spPr/>
        <p:txBody>
          <a:bodyPr>
            <a:normAutofit lnSpcReduction="10000"/>
          </a:bodyPr>
          <a:lstStyle/>
          <a:p>
            <a:r>
              <a:rPr lang="en-US" dirty="0"/>
              <a:t>Amends KRS 433.892 to add failure to enter a report into the </a:t>
            </a:r>
            <a:r>
              <a:rPr lang="en-US" dirty="0" err="1"/>
              <a:t>LeadsOnline</a:t>
            </a:r>
            <a:r>
              <a:rPr lang="en-US" dirty="0"/>
              <a:t> database;</a:t>
            </a:r>
          </a:p>
          <a:p>
            <a:r>
              <a:rPr lang="en-US" dirty="0"/>
              <a:t>Amends KRS 514.110 to establish that the intentional failure to enter a report into the </a:t>
            </a:r>
            <a:r>
              <a:rPr lang="en-US" dirty="0" err="1"/>
              <a:t>LeadsOnline</a:t>
            </a:r>
            <a:r>
              <a:rPr lang="en-US" dirty="0"/>
              <a:t> database or maintain the information in a register as required shall be prima facie evidence that a person knew property was stolen;</a:t>
            </a:r>
          </a:p>
          <a:p>
            <a:r>
              <a:rPr lang="en-US" dirty="0"/>
              <a:t>Amends KRS 433.894 to add the purchase of copper telecommunication wire in any form or any metal property clearly identified as belonging to a telecommunications company, unless the purchase or sale is excluded from recordkeeping requirements for metals transactions;</a:t>
            </a:r>
          </a:p>
          <a:p>
            <a:r>
              <a:rPr lang="en-US" dirty="0"/>
              <a:t>Repeals and reenacts KRS 190.010 to define terms relating to recyclers;</a:t>
            </a:r>
          </a:p>
        </p:txBody>
      </p:sp>
    </p:spTree>
    <p:extLst>
      <p:ext uri="{BB962C8B-B14F-4D97-AF65-F5344CB8AC3E}">
        <p14:creationId xmlns:p14="http://schemas.microsoft.com/office/powerpoint/2010/main" val="2264520307"/>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A54C0F-0735-4894-A643-30053D78BA79}"/>
              </a:ext>
            </a:extLst>
          </p:cNvPr>
          <p:cNvSpPr>
            <a:spLocks noGrp="1"/>
          </p:cNvSpPr>
          <p:nvPr>
            <p:ph type="title"/>
          </p:nvPr>
        </p:nvSpPr>
        <p:spPr/>
        <p:txBody>
          <a:bodyPr/>
          <a:lstStyle/>
          <a:p>
            <a:r>
              <a:rPr lang="en-US" dirty="0"/>
              <a:t>SB 291 – Continued</a:t>
            </a:r>
          </a:p>
        </p:txBody>
      </p:sp>
      <p:sp>
        <p:nvSpPr>
          <p:cNvPr id="3" name="Content Placeholder 2">
            <a:extLst>
              <a:ext uri="{FF2B5EF4-FFF2-40B4-BE49-F238E27FC236}">
                <a16:creationId xmlns:a16="http://schemas.microsoft.com/office/drawing/2014/main" id="{78286695-BEA8-48E9-A149-DD68B74DF613}"/>
              </a:ext>
            </a:extLst>
          </p:cNvPr>
          <p:cNvSpPr>
            <a:spLocks noGrp="1"/>
          </p:cNvSpPr>
          <p:nvPr>
            <p:ph idx="1"/>
          </p:nvPr>
        </p:nvSpPr>
        <p:spPr/>
        <p:txBody>
          <a:bodyPr>
            <a:normAutofit lnSpcReduction="10000"/>
          </a:bodyPr>
          <a:lstStyle/>
          <a:p>
            <a:r>
              <a:rPr lang="en-US" dirty="0"/>
              <a:t>Amends KRS 190.030 to require automobile, vehicle, or machinery recycler, or material recycler establishments to be licensed; </a:t>
            </a:r>
          </a:p>
          <a:p>
            <a:r>
              <a:rPr lang="en-US" dirty="0"/>
              <a:t>Repeals, reenacts, and amends various statutes from KRS 177.910 to KRS 177.950 as new sections of KRS Chapter 190 to provide for the licensing of recyclers by the commission and;</a:t>
            </a:r>
          </a:p>
          <a:p>
            <a:r>
              <a:rPr lang="en-US" dirty="0"/>
              <a:t>Amends KRS 190.990 to establish penalties for violations;</a:t>
            </a:r>
          </a:p>
          <a:p>
            <a:r>
              <a:rPr lang="en-US" dirty="0"/>
              <a:t>Repeals KRS 177.905 and 177.920;</a:t>
            </a:r>
          </a:p>
          <a:p>
            <a:r>
              <a:rPr lang="en-US" dirty="0"/>
              <a:t>Allows businesses with a certificate of registration from the Department of Professional Licensing or a permit from the Department of Highways to continue to engage in business in this Commonwealth for a period not to exceed 90 days following the effective date of this Act;</a:t>
            </a:r>
          </a:p>
        </p:txBody>
      </p:sp>
    </p:spTree>
    <p:extLst>
      <p:ext uri="{BB962C8B-B14F-4D97-AF65-F5344CB8AC3E}">
        <p14:creationId xmlns:p14="http://schemas.microsoft.com/office/powerpoint/2010/main" val="2858242502"/>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737FCF-BA11-44DF-A2F8-BF9233ED4768}"/>
              </a:ext>
            </a:extLst>
          </p:cNvPr>
          <p:cNvSpPr>
            <a:spLocks noGrp="1"/>
          </p:cNvSpPr>
          <p:nvPr>
            <p:ph type="title"/>
          </p:nvPr>
        </p:nvSpPr>
        <p:spPr/>
        <p:txBody>
          <a:bodyPr/>
          <a:lstStyle/>
          <a:p>
            <a:r>
              <a:rPr lang="en-US" dirty="0"/>
              <a:t>SB 291 – Continued</a:t>
            </a:r>
          </a:p>
        </p:txBody>
      </p:sp>
      <p:sp>
        <p:nvSpPr>
          <p:cNvPr id="3" name="Content Placeholder 2">
            <a:extLst>
              <a:ext uri="{FF2B5EF4-FFF2-40B4-BE49-F238E27FC236}">
                <a16:creationId xmlns:a16="http://schemas.microsoft.com/office/drawing/2014/main" id="{AF1BE9B9-A242-4184-A0E1-EE8403F4981C}"/>
              </a:ext>
            </a:extLst>
          </p:cNvPr>
          <p:cNvSpPr>
            <a:spLocks noGrp="1"/>
          </p:cNvSpPr>
          <p:nvPr>
            <p:ph idx="1"/>
          </p:nvPr>
        </p:nvSpPr>
        <p:spPr/>
        <p:txBody>
          <a:bodyPr>
            <a:normAutofit/>
          </a:bodyPr>
          <a:lstStyle/>
          <a:p>
            <a:r>
              <a:rPr lang="en-US" dirty="0"/>
              <a:t>Requires a secondary metals recycler to surrender a certificate of registration upon receipt or denial of a license from the commission;</a:t>
            </a:r>
          </a:p>
          <a:p>
            <a:r>
              <a:rPr lang="en-US" dirty="0"/>
              <a:t>Requires an automobile, vehicle, or machinery recycler, or material recycler to surrender a permit from the Department of Highways upon receipt or denial of a license from the commission; and</a:t>
            </a:r>
          </a:p>
          <a:p>
            <a:r>
              <a:rPr lang="en-US" dirty="0"/>
              <a:t>Effective April 14, 2026.</a:t>
            </a:r>
          </a:p>
        </p:txBody>
      </p:sp>
    </p:spTree>
    <p:extLst>
      <p:ext uri="{BB962C8B-B14F-4D97-AF65-F5344CB8AC3E}">
        <p14:creationId xmlns:p14="http://schemas.microsoft.com/office/powerpoint/2010/main" val="3383051206"/>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A55038-1FA9-4377-8CCD-862C9D3809F3}"/>
              </a:ext>
            </a:extLst>
          </p:cNvPr>
          <p:cNvSpPr>
            <a:spLocks noGrp="1"/>
          </p:cNvSpPr>
          <p:nvPr>
            <p:ph type="title"/>
          </p:nvPr>
        </p:nvSpPr>
        <p:spPr/>
        <p:txBody>
          <a:bodyPr/>
          <a:lstStyle/>
          <a:p>
            <a:r>
              <a:rPr lang="en-US" dirty="0"/>
              <a:t>SB 261 – Pedestrian Swinging Bridges</a:t>
            </a:r>
          </a:p>
        </p:txBody>
      </p:sp>
      <p:sp>
        <p:nvSpPr>
          <p:cNvPr id="3" name="Content Placeholder 2">
            <a:extLst>
              <a:ext uri="{FF2B5EF4-FFF2-40B4-BE49-F238E27FC236}">
                <a16:creationId xmlns:a16="http://schemas.microsoft.com/office/drawing/2014/main" id="{CC860F11-D3AD-4D3F-8E64-92D54B2E33FF}"/>
              </a:ext>
            </a:extLst>
          </p:cNvPr>
          <p:cNvSpPr>
            <a:spLocks noGrp="1"/>
          </p:cNvSpPr>
          <p:nvPr>
            <p:ph idx="1"/>
          </p:nvPr>
        </p:nvSpPr>
        <p:spPr/>
        <p:txBody>
          <a:bodyPr>
            <a:normAutofit/>
          </a:bodyPr>
          <a:lstStyle/>
          <a:p>
            <a:r>
              <a:rPr lang="en-US" dirty="0"/>
              <a:t>Amends KRS 67.083 to allow fiscal courts to provide for the care and maintenance of pedestrian swinging bridges that are available for recreation and public enjoyment;</a:t>
            </a:r>
          </a:p>
          <a:p>
            <a:r>
              <a:rPr lang="en-US" dirty="0"/>
              <a:t>Creates a new section of KRS Chapter 82 to authorize cities to expend public funds for the care and maintenance of pedestrian swinging bridges that are available for recreation and public enjoyment; and</a:t>
            </a:r>
          </a:p>
          <a:p>
            <a:r>
              <a:rPr lang="en-US" dirty="0"/>
              <a:t>Amends KRS 411.190 to give liability protections to owners of land leased to a local government that maintains pedestrian swinging bridges that are available for recreation and public enjoyment on the land.</a:t>
            </a:r>
          </a:p>
          <a:p>
            <a:endParaRPr lang="en-US" dirty="0"/>
          </a:p>
        </p:txBody>
      </p:sp>
    </p:spTree>
    <p:extLst>
      <p:ext uri="{BB962C8B-B14F-4D97-AF65-F5344CB8AC3E}">
        <p14:creationId xmlns:p14="http://schemas.microsoft.com/office/powerpoint/2010/main" val="4273416167"/>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9B0F1F-B11E-4E66-8EE3-49ED35A42819}"/>
              </a:ext>
            </a:extLst>
          </p:cNvPr>
          <p:cNvSpPr>
            <a:spLocks noGrp="1"/>
          </p:cNvSpPr>
          <p:nvPr>
            <p:ph type="title"/>
          </p:nvPr>
        </p:nvSpPr>
        <p:spPr/>
        <p:txBody>
          <a:bodyPr/>
          <a:lstStyle/>
          <a:p>
            <a:r>
              <a:rPr lang="en-US" dirty="0"/>
              <a:t>SB 343 – Department of Workers’ Claims</a:t>
            </a:r>
          </a:p>
        </p:txBody>
      </p:sp>
      <p:sp>
        <p:nvSpPr>
          <p:cNvPr id="3" name="Content Placeholder 2">
            <a:extLst>
              <a:ext uri="{FF2B5EF4-FFF2-40B4-BE49-F238E27FC236}">
                <a16:creationId xmlns:a16="http://schemas.microsoft.com/office/drawing/2014/main" id="{34167699-6B20-4D45-A2FD-9A2369FCE0D7}"/>
              </a:ext>
            </a:extLst>
          </p:cNvPr>
          <p:cNvSpPr>
            <a:spLocks noGrp="1"/>
          </p:cNvSpPr>
          <p:nvPr>
            <p:ph idx="1"/>
          </p:nvPr>
        </p:nvSpPr>
        <p:spPr/>
        <p:txBody>
          <a:bodyPr>
            <a:normAutofit fontScale="92500" lnSpcReduction="10000"/>
          </a:bodyPr>
          <a:lstStyle/>
          <a:p>
            <a:r>
              <a:rPr lang="en-US" dirty="0"/>
              <a:t>Creates a new section of KRS Chapter 342  to create the Department of Workers’ Claims (DWC) administratively attached to the Office of the Governor, which shall be headed by a commissioner appointed by the Governor and confirmed by the Senate;</a:t>
            </a:r>
          </a:p>
          <a:p>
            <a:r>
              <a:rPr lang="en-US" dirty="0"/>
              <a:t>Establishes the offices and divisions for administrative purposes;</a:t>
            </a:r>
          </a:p>
          <a:p>
            <a:r>
              <a:rPr lang="en-US" dirty="0"/>
              <a:t>Amends various statutes to conform;</a:t>
            </a:r>
          </a:p>
          <a:p>
            <a:r>
              <a:rPr lang="en-US" dirty="0"/>
              <a:t>Amends KRS 342.122 to establish the special fund assessment imposed by the funding commission shall continue to be assessed to finance various operations but excluding expenditures for the Division of Wages and Hours contained in the Department of Workplace Standards and the proportional support for general administration and support based on an approved indirect cost allocation plan within DWC and the Education and Labor Cabinet;</a:t>
            </a:r>
          </a:p>
          <a:p>
            <a:pPr lvl="1"/>
            <a:endParaRPr lang="en-US" dirty="0"/>
          </a:p>
        </p:txBody>
      </p:sp>
    </p:spTree>
    <p:extLst>
      <p:ext uri="{BB962C8B-B14F-4D97-AF65-F5344CB8AC3E}">
        <p14:creationId xmlns:p14="http://schemas.microsoft.com/office/powerpoint/2010/main" val="4037234616"/>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B551AC-9ED0-4CAC-AE56-CE94A5C5F06C}"/>
              </a:ext>
            </a:extLst>
          </p:cNvPr>
          <p:cNvSpPr>
            <a:spLocks noGrp="1"/>
          </p:cNvSpPr>
          <p:nvPr>
            <p:ph type="title"/>
          </p:nvPr>
        </p:nvSpPr>
        <p:spPr/>
        <p:txBody>
          <a:bodyPr/>
          <a:lstStyle/>
          <a:p>
            <a:r>
              <a:rPr lang="en-US" dirty="0"/>
              <a:t>SB 343 - Continued</a:t>
            </a:r>
          </a:p>
        </p:txBody>
      </p:sp>
      <p:sp>
        <p:nvSpPr>
          <p:cNvPr id="3" name="Content Placeholder 2">
            <a:extLst>
              <a:ext uri="{FF2B5EF4-FFF2-40B4-BE49-F238E27FC236}">
                <a16:creationId xmlns:a16="http://schemas.microsoft.com/office/drawing/2014/main" id="{AD72A00D-9AA6-454C-A48F-B2AC2005532A}"/>
              </a:ext>
            </a:extLst>
          </p:cNvPr>
          <p:cNvSpPr>
            <a:spLocks noGrp="1"/>
          </p:cNvSpPr>
          <p:nvPr>
            <p:ph idx="1"/>
          </p:nvPr>
        </p:nvSpPr>
        <p:spPr/>
        <p:txBody>
          <a:bodyPr>
            <a:normAutofit/>
          </a:bodyPr>
          <a:lstStyle/>
          <a:p>
            <a:r>
              <a:rPr lang="en-US" dirty="0"/>
              <a:t>Provides the procedure for determining the assessment rate after the liabilities of the special fund have been funded;</a:t>
            </a:r>
          </a:p>
          <a:p>
            <a:r>
              <a:rPr lang="en-US" dirty="0"/>
              <a:t>Amends KRS 342.230 to provide authority of the commissioner to establish and fill any positions necessary to carry on the department’s work subject to budgetary limitations, except as otherwise required by law; and</a:t>
            </a:r>
          </a:p>
          <a:p>
            <a:r>
              <a:rPr lang="en-US" dirty="0"/>
              <a:t>Amends various statutes to conform.</a:t>
            </a:r>
          </a:p>
        </p:txBody>
      </p:sp>
    </p:spTree>
    <p:extLst>
      <p:ext uri="{BB962C8B-B14F-4D97-AF65-F5344CB8AC3E}">
        <p14:creationId xmlns:p14="http://schemas.microsoft.com/office/powerpoint/2010/main" val="5307655"/>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7962FE-DE94-488D-BCFE-580ED48184A5}"/>
              </a:ext>
            </a:extLst>
          </p:cNvPr>
          <p:cNvSpPr>
            <a:spLocks noGrp="1"/>
          </p:cNvSpPr>
          <p:nvPr>
            <p:ph type="title"/>
          </p:nvPr>
        </p:nvSpPr>
        <p:spPr/>
        <p:txBody>
          <a:bodyPr/>
          <a:lstStyle/>
          <a:p>
            <a:r>
              <a:rPr lang="en-US" dirty="0"/>
              <a:t>SB 49 – Battery Stewardship</a:t>
            </a:r>
          </a:p>
        </p:txBody>
      </p:sp>
      <p:sp>
        <p:nvSpPr>
          <p:cNvPr id="3" name="Content Placeholder 2">
            <a:extLst>
              <a:ext uri="{FF2B5EF4-FFF2-40B4-BE49-F238E27FC236}">
                <a16:creationId xmlns:a16="http://schemas.microsoft.com/office/drawing/2014/main" id="{E7F9CF5C-EA6C-4AB5-ABDC-148937FF0938}"/>
              </a:ext>
            </a:extLst>
          </p:cNvPr>
          <p:cNvSpPr>
            <a:spLocks noGrp="1"/>
          </p:cNvSpPr>
          <p:nvPr>
            <p:ph idx="1"/>
          </p:nvPr>
        </p:nvSpPr>
        <p:spPr/>
        <p:txBody>
          <a:bodyPr>
            <a:normAutofit lnSpcReduction="10000"/>
          </a:bodyPr>
          <a:lstStyle/>
          <a:p>
            <a:r>
              <a:rPr lang="en-US" dirty="0"/>
              <a:t>Creates a new section of subchapter 50 of KRS Chapter 224 to define terms and provide that beginning June 30, 2027, a person shall not place or cause to be placed a covered battery in a curbside, commercial frontload, or roll-off container that is used for either solid waste disposal or recycling;</a:t>
            </a:r>
          </a:p>
          <a:p>
            <a:r>
              <a:rPr lang="en-US" dirty="0"/>
              <a:t>Creates a new section of subchapter 50 of KRS Chapter 224 to establish that no later than March 31, 2027, the cabinet shall establish the Covered Battery Stewardship Program to:</a:t>
            </a:r>
          </a:p>
          <a:p>
            <a:pPr lvl="1"/>
            <a:r>
              <a:rPr lang="en-US" dirty="0"/>
              <a:t>Educate the public on the prohibition on covered battery disposal;</a:t>
            </a:r>
          </a:p>
          <a:p>
            <a:pPr lvl="1"/>
            <a:r>
              <a:rPr lang="en-US" dirty="0"/>
              <a:t>Foster the creation of voluntary battery stewardship organizations;</a:t>
            </a:r>
          </a:p>
          <a:p>
            <a:pPr lvl="1"/>
            <a:r>
              <a:rPr lang="en-US" dirty="0"/>
              <a:t>Oversee the implementation of a voluntary take-back program for recovery of rechargeable covered batteries in an efficient and safe manner;</a:t>
            </a:r>
          </a:p>
        </p:txBody>
      </p:sp>
    </p:spTree>
    <p:extLst>
      <p:ext uri="{BB962C8B-B14F-4D97-AF65-F5344CB8AC3E}">
        <p14:creationId xmlns:p14="http://schemas.microsoft.com/office/powerpoint/2010/main" val="3177901389"/>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FBF7C3-7644-4EF0-8716-1B8AA1C18030}"/>
              </a:ext>
            </a:extLst>
          </p:cNvPr>
          <p:cNvSpPr>
            <a:spLocks noGrp="1"/>
          </p:cNvSpPr>
          <p:nvPr>
            <p:ph type="title"/>
          </p:nvPr>
        </p:nvSpPr>
        <p:spPr/>
        <p:txBody>
          <a:bodyPr/>
          <a:lstStyle/>
          <a:p>
            <a:r>
              <a:rPr lang="en-US" dirty="0"/>
              <a:t>SB 49 - Continued</a:t>
            </a:r>
          </a:p>
        </p:txBody>
      </p:sp>
      <p:sp>
        <p:nvSpPr>
          <p:cNvPr id="3" name="Content Placeholder 2">
            <a:extLst>
              <a:ext uri="{FF2B5EF4-FFF2-40B4-BE49-F238E27FC236}">
                <a16:creationId xmlns:a16="http://schemas.microsoft.com/office/drawing/2014/main" id="{3C6ACAA3-92D4-493F-BC04-F3215389CAF4}"/>
              </a:ext>
            </a:extLst>
          </p:cNvPr>
          <p:cNvSpPr>
            <a:spLocks noGrp="1"/>
          </p:cNvSpPr>
          <p:nvPr>
            <p:ph idx="1"/>
          </p:nvPr>
        </p:nvSpPr>
        <p:spPr/>
        <p:txBody>
          <a:bodyPr>
            <a:normAutofit fontScale="92500" lnSpcReduction="20000"/>
          </a:bodyPr>
          <a:lstStyle/>
          <a:p>
            <a:pPr marL="740664" indent="-283464" algn="l" rtl="0" eaLnBrk="1" latinLnBrk="0" hangingPunct="1">
              <a:spcBef>
                <a:spcPts val="1000"/>
              </a:spcBef>
              <a:spcAft>
                <a:spcPts val="0"/>
              </a:spcAft>
              <a:buClr>
                <a:schemeClr val="accent1"/>
              </a:buClr>
              <a:buSzPct val="80000"/>
              <a:buFont typeface="Wingdings 3" panose="05040102010807070707" pitchFamily="18" charset="2"/>
              <a:buChar char="u"/>
            </a:pPr>
            <a:r>
              <a:rPr lang="en-US" sz="1800" b="0" i="0" kern="1200" dirty="0">
                <a:solidFill>
                  <a:srgbClr val="404040"/>
                </a:solidFill>
                <a:effectLst/>
                <a:latin typeface="Century Gothic" panose="020B0502020202020204" pitchFamily="34" charset="0"/>
                <a:ea typeface="+mn-ea"/>
                <a:cs typeface="+mn-cs"/>
              </a:rPr>
              <a:t>Investigate the feasibility of establishing a voluntary take-back program for imbedded batteries;</a:t>
            </a:r>
            <a:endParaRPr lang="en-US" sz="1800" dirty="0">
              <a:effectLst/>
            </a:endParaRPr>
          </a:p>
          <a:p>
            <a:pPr marL="740664" indent="-283464" algn="l" rtl="0" eaLnBrk="1" latinLnBrk="0" hangingPunct="1">
              <a:spcBef>
                <a:spcPts val="1000"/>
              </a:spcBef>
              <a:spcAft>
                <a:spcPts val="0"/>
              </a:spcAft>
            </a:pPr>
            <a:r>
              <a:rPr lang="en-US" sz="1800" b="0" i="0" kern="1200" dirty="0">
                <a:solidFill>
                  <a:srgbClr val="404040"/>
                </a:solidFill>
                <a:effectLst/>
                <a:latin typeface="Century Gothic" panose="020B0502020202020204" pitchFamily="34" charset="0"/>
                <a:ea typeface="+mn-ea"/>
                <a:cs typeface="+mn-cs"/>
              </a:rPr>
              <a:t>Promote a market for the recovery of covered batteries; and</a:t>
            </a:r>
            <a:endParaRPr lang="en-US" dirty="0">
              <a:effectLst/>
            </a:endParaRPr>
          </a:p>
          <a:p>
            <a:pPr marL="740664" indent="-283464" algn="l" rtl="0" eaLnBrk="1" latinLnBrk="0" hangingPunct="1">
              <a:spcBef>
                <a:spcPts val="1000"/>
              </a:spcBef>
              <a:spcAft>
                <a:spcPts val="0"/>
              </a:spcAft>
            </a:pPr>
            <a:r>
              <a:rPr lang="en-US" sz="1800" b="0" i="0" kern="1200">
                <a:solidFill>
                  <a:srgbClr val="404040"/>
                </a:solidFill>
                <a:effectLst/>
                <a:latin typeface="Century Gothic" panose="020B0502020202020204" pitchFamily="34" charset="0"/>
                <a:ea typeface="+mn-ea"/>
                <a:cs typeface="+mn-cs"/>
              </a:rPr>
              <a:t>Prevent damage to solid waste collection equipment and disposal facilities due to the improper disposal of covered batteries;</a:t>
            </a:r>
            <a:endParaRPr lang="en-US"/>
          </a:p>
          <a:p>
            <a:r>
              <a:rPr lang="en-US" dirty="0"/>
              <a:t>Directs the cabinet to collaborate with designated stakeholders to facilitate the establishment of the Covered Battery Stewardship Program;</a:t>
            </a:r>
          </a:p>
          <a:p>
            <a:r>
              <a:rPr lang="en-US" dirty="0"/>
              <a:t>Once the program is established, directs the cabinet to publish, update, and maintain a listing of covered battery collection sites and contact information for transporters that will accept covered batteries; and</a:t>
            </a:r>
          </a:p>
          <a:p>
            <a:r>
              <a:rPr lang="en-US" dirty="0"/>
              <a:t>Provides requirements to be designated as voluntary battery stewardship organization by the cabinet and requirements after designation.</a:t>
            </a:r>
          </a:p>
        </p:txBody>
      </p:sp>
    </p:spTree>
    <p:extLst>
      <p:ext uri="{BB962C8B-B14F-4D97-AF65-F5344CB8AC3E}">
        <p14:creationId xmlns:p14="http://schemas.microsoft.com/office/powerpoint/2010/main" val="3471254036"/>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26C0BD-8B2A-4544-934B-D8428C71FF81}"/>
              </a:ext>
            </a:extLst>
          </p:cNvPr>
          <p:cNvSpPr>
            <a:spLocks noGrp="1"/>
          </p:cNvSpPr>
          <p:nvPr>
            <p:ph type="title"/>
          </p:nvPr>
        </p:nvSpPr>
        <p:spPr/>
        <p:txBody>
          <a:bodyPr/>
          <a:lstStyle/>
          <a:p>
            <a:r>
              <a:rPr lang="en-US" dirty="0"/>
              <a:t>SB 324 – Entertainment Industry</a:t>
            </a:r>
          </a:p>
        </p:txBody>
      </p:sp>
      <p:sp>
        <p:nvSpPr>
          <p:cNvPr id="3" name="Content Placeholder 2">
            <a:extLst>
              <a:ext uri="{FF2B5EF4-FFF2-40B4-BE49-F238E27FC236}">
                <a16:creationId xmlns:a16="http://schemas.microsoft.com/office/drawing/2014/main" id="{B4B12FE8-E0ED-4FC3-B637-E9B6BD7A84CE}"/>
              </a:ext>
            </a:extLst>
          </p:cNvPr>
          <p:cNvSpPr>
            <a:spLocks noGrp="1"/>
          </p:cNvSpPr>
          <p:nvPr>
            <p:ph idx="1"/>
          </p:nvPr>
        </p:nvSpPr>
        <p:spPr/>
        <p:txBody>
          <a:bodyPr>
            <a:normAutofit fontScale="92500" lnSpcReduction="10000"/>
          </a:bodyPr>
          <a:lstStyle/>
          <a:p>
            <a:r>
              <a:rPr lang="en-US" dirty="0"/>
              <a:t>Amends KRS 141.383 to define “Office” as the Kentucky Film Office and establish that beginning with the calendar year 2026, any unallocated balance of the tax incentive approved for the calendar year 2022 and each calendar year thereafter shall carry forward to be made available for approved companies with high-impact motion pictures, continuous file productions, or entertainment productions as determined by criteria established in administrative regulations;</a:t>
            </a:r>
          </a:p>
          <a:p>
            <a:r>
              <a:rPr lang="en-US" dirty="0"/>
              <a:t>Amends KRS 154.12-280 to include review of all applications submitted for tax incentives to confirm eligibility and forward to the cabinet for an economic analysis of the project in the duties of the office;</a:t>
            </a:r>
          </a:p>
          <a:p>
            <a:r>
              <a:rPr lang="en-US" dirty="0"/>
              <a:t>Directs the office to submit the application and all related documents to the Kentucky Film Leadership Council for a final decision, if the analysis supports the project;</a:t>
            </a:r>
          </a:p>
        </p:txBody>
      </p:sp>
    </p:spTree>
    <p:extLst>
      <p:ext uri="{BB962C8B-B14F-4D97-AF65-F5344CB8AC3E}">
        <p14:creationId xmlns:p14="http://schemas.microsoft.com/office/powerpoint/2010/main" val="2755823896"/>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587787-96A6-4B47-A060-716970DED2AB}"/>
              </a:ext>
            </a:extLst>
          </p:cNvPr>
          <p:cNvSpPr>
            <a:spLocks noGrp="1"/>
          </p:cNvSpPr>
          <p:nvPr>
            <p:ph type="title"/>
          </p:nvPr>
        </p:nvSpPr>
        <p:spPr/>
        <p:txBody>
          <a:bodyPr/>
          <a:lstStyle/>
          <a:p>
            <a:r>
              <a:rPr lang="en-US" dirty="0"/>
              <a:t>SB 324 – Continued</a:t>
            </a:r>
          </a:p>
        </p:txBody>
      </p:sp>
      <p:sp>
        <p:nvSpPr>
          <p:cNvPr id="3" name="Content Placeholder 2">
            <a:extLst>
              <a:ext uri="{FF2B5EF4-FFF2-40B4-BE49-F238E27FC236}">
                <a16:creationId xmlns:a16="http://schemas.microsoft.com/office/drawing/2014/main" id="{4EC9284D-8637-48E4-8A43-AE8EEBCA3302}"/>
              </a:ext>
            </a:extLst>
          </p:cNvPr>
          <p:cNvSpPr>
            <a:spLocks noGrp="1"/>
          </p:cNvSpPr>
          <p:nvPr>
            <p:ph idx="1"/>
          </p:nvPr>
        </p:nvSpPr>
        <p:spPr/>
        <p:txBody>
          <a:bodyPr>
            <a:normAutofit/>
          </a:bodyPr>
          <a:lstStyle/>
          <a:p>
            <a:r>
              <a:rPr lang="en-US" dirty="0"/>
              <a:t>Amends KRS 154.12-282 to establish duties of the Kentucky Film Leadership Council and provide that a member of the council shall not be subject to any personal liability or accountability by reason of the execution of any obligation duly authorized by the council;</a:t>
            </a:r>
          </a:p>
          <a:p>
            <a:r>
              <a:rPr lang="en-US" dirty="0"/>
              <a:t>Amends KRS 154.61-010 to define terms, including “certified audit”, “compensation”, “qualifying per diem”, and “union and guild benefits”;</a:t>
            </a:r>
          </a:p>
          <a:p>
            <a:r>
              <a:rPr lang="en-US" dirty="0"/>
              <a:t>Amends KRS 141.383 to increase the amounts of the tax incentive for approved companies that meet specified criteria.</a:t>
            </a:r>
          </a:p>
        </p:txBody>
      </p:sp>
    </p:spTree>
    <p:extLst>
      <p:ext uri="{BB962C8B-B14F-4D97-AF65-F5344CB8AC3E}">
        <p14:creationId xmlns:p14="http://schemas.microsoft.com/office/powerpoint/2010/main" val="398505837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E528A8-C34D-47EF-825D-24A2FA08B324}"/>
              </a:ext>
            </a:extLst>
          </p:cNvPr>
          <p:cNvSpPr>
            <a:spLocks noGrp="1"/>
          </p:cNvSpPr>
          <p:nvPr>
            <p:ph type="title"/>
          </p:nvPr>
        </p:nvSpPr>
        <p:spPr/>
        <p:txBody>
          <a:bodyPr/>
          <a:lstStyle/>
          <a:p>
            <a:r>
              <a:rPr lang="en-US" dirty="0"/>
              <a:t>HB 5 – Prison Educational Program</a:t>
            </a:r>
          </a:p>
        </p:txBody>
      </p:sp>
      <p:sp>
        <p:nvSpPr>
          <p:cNvPr id="3" name="Content Placeholder 2">
            <a:extLst>
              <a:ext uri="{FF2B5EF4-FFF2-40B4-BE49-F238E27FC236}">
                <a16:creationId xmlns:a16="http://schemas.microsoft.com/office/drawing/2014/main" id="{2AE9469F-B400-4ABC-9A35-9D3A65B183F8}"/>
              </a:ext>
            </a:extLst>
          </p:cNvPr>
          <p:cNvSpPr>
            <a:spLocks noGrp="1"/>
          </p:cNvSpPr>
          <p:nvPr>
            <p:ph idx="1"/>
          </p:nvPr>
        </p:nvSpPr>
        <p:spPr/>
        <p:txBody>
          <a:bodyPr>
            <a:normAutofit/>
          </a:bodyPr>
          <a:lstStyle/>
          <a:p>
            <a:r>
              <a:rPr lang="en-US" dirty="0"/>
              <a:t>Creates new sections of KRS Chapter 197 to establish the Kentucky Community and Technical College System Prison Education Program within the Department of Corrections in partnership with KCTCS to provide inmates with job training;</a:t>
            </a:r>
          </a:p>
          <a:p>
            <a:r>
              <a:rPr lang="en-US" dirty="0"/>
              <a:t>Establishes that inmates serving a sentence of imprisonment for life without the possibility of parole, escape or attempted escape, or a sex crime as defined by statute shall not be eligible to participate in the program;</a:t>
            </a:r>
          </a:p>
          <a:p>
            <a:r>
              <a:rPr lang="en-US" dirty="0"/>
              <a:t>Requires KCTCS to construct a facility to house the program at Northpoint Training Center;</a:t>
            </a:r>
          </a:p>
          <a:p>
            <a:r>
              <a:rPr lang="en-US" dirty="0"/>
              <a:t>Establishes criteria for selection and the responsibilities of all parties;</a:t>
            </a:r>
          </a:p>
        </p:txBody>
      </p:sp>
    </p:spTree>
    <p:extLst>
      <p:ext uri="{BB962C8B-B14F-4D97-AF65-F5344CB8AC3E}">
        <p14:creationId xmlns:p14="http://schemas.microsoft.com/office/powerpoint/2010/main" val="4115711470"/>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6B4E54-9AAD-4CC3-BDF8-6A883FBE32AC}"/>
              </a:ext>
            </a:extLst>
          </p:cNvPr>
          <p:cNvSpPr>
            <a:spLocks noGrp="1"/>
          </p:cNvSpPr>
          <p:nvPr>
            <p:ph type="title"/>
          </p:nvPr>
        </p:nvSpPr>
        <p:spPr>
          <a:xfrm>
            <a:off x="1154953" y="728133"/>
            <a:ext cx="9113172" cy="952499"/>
          </a:xfrm>
        </p:spPr>
        <p:txBody>
          <a:bodyPr/>
          <a:lstStyle/>
          <a:p>
            <a:r>
              <a:rPr lang="en-US" dirty="0"/>
              <a:t>HB 312 – Concealed Firearms and 							 Deadly Weapons </a:t>
            </a:r>
          </a:p>
        </p:txBody>
      </p:sp>
      <p:sp>
        <p:nvSpPr>
          <p:cNvPr id="3" name="Content Placeholder 2">
            <a:extLst>
              <a:ext uri="{FF2B5EF4-FFF2-40B4-BE49-F238E27FC236}">
                <a16:creationId xmlns:a16="http://schemas.microsoft.com/office/drawing/2014/main" id="{64D33F86-DBE3-4BF3-AC44-193AF4F261D3}"/>
              </a:ext>
            </a:extLst>
          </p:cNvPr>
          <p:cNvSpPr>
            <a:spLocks noGrp="1"/>
          </p:cNvSpPr>
          <p:nvPr>
            <p:ph idx="1"/>
          </p:nvPr>
        </p:nvSpPr>
        <p:spPr/>
        <p:txBody>
          <a:bodyPr>
            <a:normAutofit lnSpcReduction="10000"/>
          </a:bodyPr>
          <a:lstStyle/>
          <a:p>
            <a:r>
              <a:rPr lang="en-US" dirty="0"/>
              <a:t>Creates a new section of KRS Chapter 237 to define “provisional license” and “standard license”;</a:t>
            </a:r>
          </a:p>
          <a:p>
            <a:r>
              <a:rPr lang="en-US" dirty="0"/>
              <a:t>Authorizes the Department of Kentucky State Police (</a:t>
            </a:r>
            <a:r>
              <a:rPr lang="en-US" dirty="0" err="1"/>
              <a:t>KSP</a:t>
            </a:r>
            <a:r>
              <a:rPr lang="en-US" dirty="0"/>
              <a:t>) to issue provisional licenses to carry concealed firearms and other deadly weapons to persons who are 18 to 20 years of age;</a:t>
            </a:r>
          </a:p>
          <a:p>
            <a:r>
              <a:rPr lang="en-US" dirty="0"/>
              <a:t>Requires </a:t>
            </a:r>
            <a:r>
              <a:rPr lang="en-US" dirty="0" err="1"/>
              <a:t>KSP</a:t>
            </a:r>
            <a:r>
              <a:rPr lang="en-US" dirty="0"/>
              <a:t> to provide notice of expiration of provisional licenses and an application to switch from a provisional license to a standard license;</a:t>
            </a:r>
          </a:p>
          <a:p>
            <a:r>
              <a:rPr lang="en-US" dirty="0"/>
              <a:t>Allows the provisional license holder to apply by paper to his or her sheriff or online to </a:t>
            </a:r>
            <a:r>
              <a:rPr lang="en-US" dirty="0" err="1"/>
              <a:t>KSP</a:t>
            </a:r>
            <a:r>
              <a:rPr lang="en-US" dirty="0"/>
              <a:t> for a standard license; and</a:t>
            </a:r>
          </a:p>
          <a:p>
            <a:r>
              <a:rPr lang="en-US" dirty="0"/>
              <a:t>Allows </a:t>
            </a:r>
            <a:r>
              <a:rPr lang="en-US" dirty="0" err="1"/>
              <a:t>KSP</a:t>
            </a:r>
            <a:r>
              <a:rPr lang="en-US" dirty="0"/>
              <a:t> to promulgate administrative regulations to administer provisional and standard license issuance.</a:t>
            </a:r>
          </a:p>
        </p:txBody>
      </p:sp>
    </p:spTree>
    <p:extLst>
      <p:ext uri="{BB962C8B-B14F-4D97-AF65-F5344CB8AC3E}">
        <p14:creationId xmlns:p14="http://schemas.microsoft.com/office/powerpoint/2010/main" val="9727387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65CF9C-AC04-4B29-BF60-1F7716396F74}"/>
              </a:ext>
            </a:extLst>
          </p:cNvPr>
          <p:cNvSpPr>
            <a:spLocks noGrp="1"/>
          </p:cNvSpPr>
          <p:nvPr>
            <p:ph type="title"/>
          </p:nvPr>
        </p:nvSpPr>
        <p:spPr/>
        <p:txBody>
          <a:bodyPr/>
          <a:lstStyle/>
          <a:p>
            <a:r>
              <a:rPr lang="en-US" dirty="0"/>
              <a:t>HB 5 – Continued</a:t>
            </a:r>
          </a:p>
        </p:txBody>
      </p:sp>
      <p:sp>
        <p:nvSpPr>
          <p:cNvPr id="3" name="Content Placeholder 2">
            <a:extLst>
              <a:ext uri="{FF2B5EF4-FFF2-40B4-BE49-F238E27FC236}">
                <a16:creationId xmlns:a16="http://schemas.microsoft.com/office/drawing/2014/main" id="{2F8F4AB7-2060-402D-8C73-509FE4FF407C}"/>
              </a:ext>
            </a:extLst>
          </p:cNvPr>
          <p:cNvSpPr>
            <a:spLocks noGrp="1"/>
          </p:cNvSpPr>
          <p:nvPr>
            <p:ph idx="1"/>
          </p:nvPr>
        </p:nvSpPr>
        <p:spPr/>
        <p:txBody>
          <a:bodyPr/>
          <a:lstStyle/>
          <a:p>
            <a:r>
              <a:rPr lang="en-US" dirty="0"/>
              <a:t>Amends KRS 196.281 to establish entitlement to a certificate of employability upon successful completion of the program; and</a:t>
            </a:r>
          </a:p>
          <a:p>
            <a:r>
              <a:rPr lang="en-US" dirty="0"/>
              <a:t>Amends KRS </a:t>
            </a:r>
            <a:r>
              <a:rPr lang="en-US" dirty="0" err="1"/>
              <a:t>335B.020</a:t>
            </a:r>
            <a:r>
              <a:rPr lang="en-US" dirty="0"/>
              <a:t> to establish that a person shall not be disqualified from public employment or obtaining an occupational license solely because of a previous criminal conviction, and obtaining a certificate of employment from the department shall constitute rebuttable evidence of rehabilitation and fitness for the occupation.</a:t>
            </a:r>
          </a:p>
        </p:txBody>
      </p:sp>
    </p:spTree>
    <p:extLst>
      <p:ext uri="{BB962C8B-B14F-4D97-AF65-F5344CB8AC3E}">
        <p14:creationId xmlns:p14="http://schemas.microsoft.com/office/powerpoint/2010/main" val="366650028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03281E2-D7A6-439C-8533-81DBB989E20F}"/>
              </a:ext>
            </a:extLst>
          </p:cNvPr>
          <p:cNvSpPr>
            <a:spLocks noGrp="1"/>
          </p:cNvSpPr>
          <p:nvPr>
            <p:ph idx="1"/>
          </p:nvPr>
        </p:nvSpPr>
        <p:spPr/>
        <p:txBody>
          <a:bodyPr>
            <a:normAutofit fontScale="85000" lnSpcReduction="10000"/>
          </a:bodyPr>
          <a:lstStyle/>
          <a:p>
            <a:r>
              <a:rPr lang="en-US" sz="1800" dirty="0">
                <a:cs typeface="Segoe UI" panose="020B0502040204020203" pitchFamily="34" charset="0"/>
              </a:rPr>
              <a:t>Amends KRS </a:t>
            </a:r>
            <a:r>
              <a:rPr lang="en-US" dirty="0">
                <a:cs typeface="Segoe UI" panose="020B0502040204020203" pitchFamily="34" charset="0"/>
              </a:rPr>
              <a:t>533.272 to extend the pilot behavioral health conditional dismissal program until January 1, 2031;</a:t>
            </a:r>
          </a:p>
          <a:p>
            <a:r>
              <a:rPr lang="en-US" sz="1800" dirty="0">
                <a:cs typeface="Segoe UI" panose="020B0502040204020203" pitchFamily="34" charset="0"/>
              </a:rPr>
              <a:t>Limits the participation to 20 counties;</a:t>
            </a:r>
          </a:p>
          <a:p>
            <a:r>
              <a:rPr lang="en-US" dirty="0">
                <a:cs typeface="Segoe UI" panose="020B0502040204020203" pitchFamily="34" charset="0"/>
              </a:rPr>
              <a:t>Extends existing reporting requirements on recidivism to include information based upon 3, 4, and 5 years of data and to include information on defendants charged with a qualifying offense in counties not participating in the program based upon similar size and general location of a county that is participating;</a:t>
            </a:r>
          </a:p>
          <a:p>
            <a:r>
              <a:rPr lang="en-US" sz="1800" dirty="0">
                <a:cs typeface="Segoe UI" panose="020B0502040204020203" pitchFamily="34" charset="0"/>
              </a:rPr>
              <a:t>Amends KRS 533.288 to extend the Behavioral Health Conditional Dismissal Program Implementation Council until December 31, 2031;</a:t>
            </a:r>
          </a:p>
          <a:p>
            <a:r>
              <a:rPr lang="en-US" dirty="0">
                <a:cs typeface="Segoe UI" panose="020B0502040204020203" pitchFamily="34" charset="0"/>
              </a:rPr>
              <a:t>Amends KRS 210.040 to replace the term “institutions” with “facilities”; and</a:t>
            </a:r>
          </a:p>
          <a:p>
            <a:r>
              <a:rPr lang="en-US" sz="1800" dirty="0">
                <a:cs typeface="Segoe UI" panose="020B0502040204020203" pitchFamily="34" charset="0"/>
              </a:rPr>
              <a:t>Establishes that the Cabinet for Health and Family Services is responsible for providing care that includes emergency and other medical care provided outside a state facility for patients in state-operated mental health facilities.</a:t>
            </a:r>
            <a:endParaRPr lang="en-US" sz="1600" dirty="0">
              <a:latin typeface="Segoe UI" panose="020B0502040204020203" pitchFamily="34" charset="0"/>
              <a:cs typeface="Segoe UI" panose="020B0502040204020203" pitchFamily="34" charset="0"/>
            </a:endParaRPr>
          </a:p>
        </p:txBody>
      </p:sp>
      <p:sp>
        <p:nvSpPr>
          <p:cNvPr id="5" name="Title 4">
            <a:extLst>
              <a:ext uri="{FF2B5EF4-FFF2-40B4-BE49-F238E27FC236}">
                <a16:creationId xmlns:a16="http://schemas.microsoft.com/office/drawing/2014/main" id="{387D7CE0-BBF6-4DED-8938-8480187F8C99}"/>
              </a:ext>
            </a:extLst>
          </p:cNvPr>
          <p:cNvSpPr>
            <a:spLocks noGrp="1"/>
          </p:cNvSpPr>
          <p:nvPr>
            <p:ph type="title"/>
          </p:nvPr>
        </p:nvSpPr>
        <p:spPr>
          <a:xfrm>
            <a:off x="1154955" y="762000"/>
            <a:ext cx="9288927" cy="1111624"/>
          </a:xfrm>
        </p:spPr>
        <p:txBody>
          <a:bodyPr/>
          <a:lstStyle/>
          <a:p>
            <a:r>
              <a:rPr lang="en-US" dirty="0"/>
              <a:t>SB 90 – Behavioral Health  	</a:t>
            </a:r>
          </a:p>
        </p:txBody>
      </p:sp>
    </p:spTree>
    <p:extLst>
      <p:ext uri="{BB962C8B-B14F-4D97-AF65-F5344CB8AC3E}">
        <p14:creationId xmlns:p14="http://schemas.microsoft.com/office/powerpoint/2010/main" val="365736268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32AAAA-F37E-421A-9CAE-9522DA69C19F}"/>
              </a:ext>
            </a:extLst>
          </p:cNvPr>
          <p:cNvSpPr>
            <a:spLocks noGrp="1"/>
          </p:cNvSpPr>
          <p:nvPr>
            <p:ph type="title"/>
          </p:nvPr>
        </p:nvSpPr>
        <p:spPr/>
        <p:txBody>
          <a:bodyPr/>
          <a:lstStyle/>
          <a:p>
            <a:r>
              <a:rPr lang="en-US" dirty="0"/>
              <a:t>HB 134 – Sexual Assault Nurse Examiners</a:t>
            </a:r>
          </a:p>
        </p:txBody>
      </p:sp>
      <p:sp>
        <p:nvSpPr>
          <p:cNvPr id="3" name="Content Placeholder 2">
            <a:extLst>
              <a:ext uri="{FF2B5EF4-FFF2-40B4-BE49-F238E27FC236}">
                <a16:creationId xmlns:a16="http://schemas.microsoft.com/office/drawing/2014/main" id="{032561A9-8643-44E3-B45B-1F68229830BD}"/>
              </a:ext>
            </a:extLst>
          </p:cNvPr>
          <p:cNvSpPr>
            <a:spLocks noGrp="1"/>
          </p:cNvSpPr>
          <p:nvPr>
            <p:ph idx="1"/>
          </p:nvPr>
        </p:nvSpPr>
        <p:spPr/>
        <p:txBody>
          <a:bodyPr/>
          <a:lstStyle/>
          <a:p>
            <a:pPr marL="0" indent="0">
              <a:buNone/>
            </a:pPr>
            <a:endParaRPr lang="en-US" dirty="0"/>
          </a:p>
          <a:p>
            <a:r>
              <a:rPr lang="en-US" dirty="0"/>
              <a:t>Amends KRS 314.142 to require the Kentucky Board of Nursing to employ a health professional as a statewide sexual assault nurse examiner (SANE) coordinator to support the SANE program and credentialed individuals;</a:t>
            </a:r>
          </a:p>
          <a:p>
            <a:r>
              <a:rPr lang="en-US" dirty="0"/>
              <a:t>Directs the board to develop a statewide plan with various entities and the Cabinet for Health and Family Services to ensure SANE coverage for all Kentucky hospitals; and</a:t>
            </a:r>
          </a:p>
          <a:p>
            <a:r>
              <a:rPr lang="en-US" dirty="0"/>
              <a:t>Directs the board to develop a state registry of </a:t>
            </a:r>
            <a:r>
              <a:rPr lang="en-US" dirty="0" err="1"/>
              <a:t>SANEs</a:t>
            </a:r>
            <a:r>
              <a:rPr lang="en-US" dirty="0"/>
              <a:t> that is accessible from the board’s website.</a:t>
            </a:r>
          </a:p>
          <a:p>
            <a:pPr marL="0" indent="0">
              <a:buNone/>
            </a:pPr>
            <a:endParaRPr lang="en-US" dirty="0"/>
          </a:p>
        </p:txBody>
      </p:sp>
    </p:spTree>
    <p:extLst>
      <p:ext uri="{BB962C8B-B14F-4D97-AF65-F5344CB8AC3E}">
        <p14:creationId xmlns:p14="http://schemas.microsoft.com/office/powerpoint/2010/main" val="7534160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74A7E6-077E-46AC-BF2E-E4067894E9B3}"/>
              </a:ext>
            </a:extLst>
          </p:cNvPr>
          <p:cNvSpPr>
            <a:spLocks noGrp="1"/>
          </p:cNvSpPr>
          <p:nvPr>
            <p:ph type="title"/>
          </p:nvPr>
        </p:nvSpPr>
        <p:spPr/>
        <p:txBody>
          <a:bodyPr/>
          <a:lstStyle/>
          <a:p>
            <a:r>
              <a:rPr lang="en-US" dirty="0"/>
              <a:t>SB 101 – Student Actions</a:t>
            </a:r>
          </a:p>
        </p:txBody>
      </p:sp>
      <p:sp>
        <p:nvSpPr>
          <p:cNvPr id="3" name="Content Placeholder 2">
            <a:extLst>
              <a:ext uri="{FF2B5EF4-FFF2-40B4-BE49-F238E27FC236}">
                <a16:creationId xmlns:a16="http://schemas.microsoft.com/office/drawing/2014/main" id="{2A38D2D1-338E-4E42-8AC2-FB9E1E43734C}"/>
              </a:ext>
            </a:extLst>
          </p:cNvPr>
          <p:cNvSpPr>
            <a:spLocks noGrp="1"/>
          </p:cNvSpPr>
          <p:nvPr>
            <p:ph idx="1"/>
          </p:nvPr>
        </p:nvSpPr>
        <p:spPr/>
        <p:txBody>
          <a:bodyPr>
            <a:normAutofit/>
          </a:bodyPr>
          <a:lstStyle/>
          <a:p>
            <a:r>
              <a:rPr lang="en-US" sz="1800" dirty="0">
                <a:cs typeface="Segoe UI" panose="020B0502040204020203" pitchFamily="34" charset="0"/>
              </a:rPr>
              <a:t>Amends KRS 158.150 to require a local board of education to expel a student in grade 6 to 12 for a period of at least 12 months if the student recklessly or intentionally caused or attempted to cause physical injury to a district employee on school property or at a school function under the board’s jurisdiction;</a:t>
            </a:r>
          </a:p>
          <a:p>
            <a:r>
              <a:rPr lang="en-US" dirty="0">
                <a:cs typeface="Segoe UI" panose="020B0502040204020203" pitchFamily="34" charset="0"/>
              </a:rPr>
              <a:t>Provides that in considering the actions of the student, the board shall use the definitions of “dangerous instrument,” “deadly weapon,” and “physical injury” in KRS 500.080 and use the definitions of “unintentionally” and “recklessly” in KRS 501.020;</a:t>
            </a:r>
            <a:endParaRPr lang="en-US" sz="1800" dirty="0">
              <a:cs typeface="Segoe UI" panose="020B0502040204020203" pitchFamily="34" charset="0"/>
            </a:endParaRPr>
          </a:p>
          <a:p>
            <a:r>
              <a:rPr lang="en-US" dirty="0"/>
              <a:t>Provides requirements that must be met to seek a reduction of the term of the expulsion after at least 26 weeks;</a:t>
            </a:r>
          </a:p>
        </p:txBody>
      </p:sp>
    </p:spTree>
    <p:extLst>
      <p:ext uri="{BB962C8B-B14F-4D97-AF65-F5344CB8AC3E}">
        <p14:creationId xmlns:p14="http://schemas.microsoft.com/office/powerpoint/2010/main" val="215044690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840295-356E-427B-B03E-925024A2936B}"/>
              </a:ext>
            </a:extLst>
          </p:cNvPr>
          <p:cNvSpPr>
            <a:spLocks noGrp="1"/>
          </p:cNvSpPr>
          <p:nvPr>
            <p:ph type="title"/>
          </p:nvPr>
        </p:nvSpPr>
        <p:spPr>
          <a:xfrm>
            <a:off x="1147483" y="973667"/>
            <a:ext cx="9108142" cy="765486"/>
          </a:xfrm>
        </p:spPr>
        <p:txBody>
          <a:bodyPr/>
          <a:lstStyle/>
          <a:p>
            <a:r>
              <a:rPr lang="en-US" dirty="0"/>
              <a:t>SB 101 – Continued</a:t>
            </a:r>
          </a:p>
        </p:txBody>
      </p:sp>
      <p:sp>
        <p:nvSpPr>
          <p:cNvPr id="3" name="Content Placeholder 2">
            <a:extLst>
              <a:ext uri="{FF2B5EF4-FFF2-40B4-BE49-F238E27FC236}">
                <a16:creationId xmlns:a16="http://schemas.microsoft.com/office/drawing/2014/main" id="{BC5AA5BB-9ABD-4FDE-B7F8-E8AF152F0F53}"/>
              </a:ext>
            </a:extLst>
          </p:cNvPr>
          <p:cNvSpPr>
            <a:spLocks noGrp="1"/>
          </p:cNvSpPr>
          <p:nvPr>
            <p:ph idx="1"/>
          </p:nvPr>
        </p:nvSpPr>
        <p:spPr>
          <a:xfrm>
            <a:off x="1154955" y="2603499"/>
            <a:ext cx="9113170" cy="3644901"/>
          </a:xfrm>
        </p:spPr>
        <p:txBody>
          <a:bodyPr>
            <a:normAutofit/>
          </a:bodyPr>
          <a:lstStyle/>
          <a:p>
            <a:r>
              <a:rPr lang="en-US" sz="1800" dirty="0">
                <a:effectLst/>
                <a:ea typeface="Calibri" panose="020F0502020204030204" pitchFamily="34" charset="0"/>
                <a:cs typeface="Times New Roman" panose="02020603050405020304" pitchFamily="18" charset="0"/>
              </a:rPr>
              <a:t>Amends KRS 158.155 to require a school employee to report acts of intentional physical injury or intentional attempted physical injury and intentional or wanton damage to property to law enforcement, unless the school employee has cause to believe a student’s disability interfered with his or her ability to conform to the student code of conduct;</a:t>
            </a:r>
          </a:p>
          <a:p>
            <a:r>
              <a:rPr lang="en-US" dirty="0">
                <a:ea typeface="Calibri" panose="020F0502020204030204" pitchFamily="34" charset="0"/>
                <a:cs typeface="Times New Roman" panose="02020603050405020304" pitchFamily="18" charset="0"/>
              </a:rPr>
              <a:t>Requires a school’s law enforcement agency to submit the reports received by the agency to a local law enforcement agency on a weekly basis;</a:t>
            </a:r>
          </a:p>
          <a:p>
            <a:r>
              <a:rPr lang="en-US" sz="1800" dirty="0">
                <a:effectLst/>
                <a:ea typeface="Calibri" panose="020F0502020204030204" pitchFamily="34" charset="0"/>
                <a:cs typeface="Times New Roman" panose="02020603050405020304" pitchFamily="18" charset="0"/>
              </a:rPr>
              <a:t>Amends KRS 158.990 to provide for penalties for any person who intentionally violates KRS 158.155</a:t>
            </a:r>
            <a:r>
              <a:rPr lang="en-US" dirty="0">
                <a:ea typeface="Calibri" panose="020F0502020204030204" pitchFamily="34" charset="0"/>
                <a:cs typeface="Times New Roman" panose="02020603050405020304" pitchFamily="18" charset="0"/>
              </a:rPr>
              <a:t>; and</a:t>
            </a:r>
          </a:p>
          <a:p>
            <a:r>
              <a:rPr lang="en-US" sz="1800" dirty="0">
                <a:effectLst/>
                <a:ea typeface="Calibri" panose="020F0502020204030204" pitchFamily="34" charset="0"/>
                <a:cs typeface="Times New Roman" panose="02020603050405020304" pitchFamily="18" charset="0"/>
              </a:rPr>
              <a:t>Amends KRS 159.170 to require information regarding expulsions be entered into the student information system within 5 days.</a:t>
            </a:r>
          </a:p>
          <a:p>
            <a:endParaRPr lang="en-US" sz="1800" dirty="0">
              <a:cs typeface="Segoe UI" panose="020B0502040204020203" pitchFamily="34" charset="0"/>
            </a:endParaRPr>
          </a:p>
        </p:txBody>
      </p:sp>
    </p:spTree>
    <p:extLst>
      <p:ext uri="{BB962C8B-B14F-4D97-AF65-F5344CB8AC3E}">
        <p14:creationId xmlns:p14="http://schemas.microsoft.com/office/powerpoint/2010/main" val="235965827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CBEC1D-7733-4E77-9E01-ABB07BBD8FEA}"/>
              </a:ext>
            </a:extLst>
          </p:cNvPr>
          <p:cNvSpPr>
            <a:spLocks noGrp="1"/>
          </p:cNvSpPr>
          <p:nvPr>
            <p:ph type="title"/>
          </p:nvPr>
        </p:nvSpPr>
        <p:spPr/>
        <p:txBody>
          <a:bodyPr/>
          <a:lstStyle/>
          <a:p>
            <a:r>
              <a:rPr lang="en-US" dirty="0"/>
              <a:t>SB 170 – Status Offenses</a:t>
            </a:r>
          </a:p>
        </p:txBody>
      </p:sp>
      <p:sp>
        <p:nvSpPr>
          <p:cNvPr id="3" name="Content Placeholder 2">
            <a:extLst>
              <a:ext uri="{FF2B5EF4-FFF2-40B4-BE49-F238E27FC236}">
                <a16:creationId xmlns:a16="http://schemas.microsoft.com/office/drawing/2014/main" id="{ACF10BBE-D7D1-4B48-9DD7-A4D673CB7805}"/>
              </a:ext>
            </a:extLst>
          </p:cNvPr>
          <p:cNvSpPr>
            <a:spLocks noGrp="1"/>
          </p:cNvSpPr>
          <p:nvPr>
            <p:ph idx="1"/>
          </p:nvPr>
        </p:nvSpPr>
        <p:spPr/>
        <p:txBody>
          <a:bodyPr>
            <a:normAutofit/>
          </a:bodyPr>
          <a:lstStyle/>
          <a:p>
            <a:r>
              <a:rPr lang="en-US" dirty="0">
                <a:solidFill>
                  <a:srgbClr val="404040"/>
                </a:solidFill>
                <a:latin typeface="Century Gothic" panose="020B0502020202020204" pitchFamily="34" charset="0"/>
                <a:ea typeface="Calibri" panose="020F0502020204030204" pitchFamily="34" charset="0"/>
                <a:cs typeface="Times New Roman" panose="02020603050405020304" pitchFamily="18" charset="0"/>
              </a:rPr>
              <a:t>Creates new sections of KRS Chapter 610 to establish a pilot program in no less than 10 public school districts to be known as Supporting Opportunities for Accountability and Restoration Program (SOAR Program) for children who are truant;</a:t>
            </a:r>
          </a:p>
          <a:p>
            <a:r>
              <a:rPr lang="en-US" dirty="0">
                <a:solidFill>
                  <a:srgbClr val="404040"/>
                </a:solidFill>
                <a:latin typeface="Century Gothic" panose="020B0502020202020204" pitchFamily="34" charset="0"/>
                <a:ea typeface="Calibri" panose="020F0502020204030204" pitchFamily="34" charset="0"/>
                <a:cs typeface="Times New Roman" panose="02020603050405020304" pitchFamily="18" charset="0"/>
              </a:rPr>
              <a:t>Establishes the Responsive Interventions to Support and Empower teams (RISE Teams) whose members shall include the director of pupil personnel, a family resource and youth services center representative of the school, the school’s social worker or school counselor, a school resource officer, a local representative of the Department of Community Based Services, the court-designated worker, and a mental health specialist;</a:t>
            </a:r>
            <a:endParaRPr lang="en-US" dirty="0"/>
          </a:p>
        </p:txBody>
      </p:sp>
    </p:spTree>
    <p:extLst>
      <p:ext uri="{BB962C8B-B14F-4D97-AF65-F5344CB8AC3E}">
        <p14:creationId xmlns:p14="http://schemas.microsoft.com/office/powerpoint/2010/main" val="4454248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74A303F-28E2-4D81-B436-40025D9A9514}"/>
              </a:ext>
            </a:extLst>
          </p:cNvPr>
          <p:cNvSpPr txBox="1"/>
          <p:nvPr/>
        </p:nvSpPr>
        <p:spPr>
          <a:xfrm rot="10800000" flipV="1">
            <a:off x="619021" y="2244060"/>
            <a:ext cx="10953958" cy="2369880"/>
          </a:xfrm>
          <a:prstGeom prst="rect">
            <a:avLst/>
          </a:prstGeom>
          <a:noFill/>
        </p:spPr>
        <p:txBody>
          <a:bodyPr wrap="square" rtlCol="0">
            <a:spAutoFit/>
          </a:bodyPr>
          <a:lstStyle/>
          <a:p>
            <a:pPr algn="ctr"/>
            <a:r>
              <a:rPr lang="en-US" sz="8800" b="1" dirty="0">
                <a:cs typeface="Segoe UI" panose="020B0502040204020203" pitchFamily="34" charset="0"/>
              </a:rPr>
              <a:t>1,293</a:t>
            </a:r>
          </a:p>
          <a:p>
            <a:pPr algn="ctr"/>
            <a:r>
              <a:rPr lang="en-US" sz="6000" dirty="0">
                <a:cs typeface="Segoe UI" panose="020B0502040204020203" pitchFamily="34" charset="0"/>
              </a:rPr>
              <a:t>Bills Filed in 2026</a:t>
            </a:r>
          </a:p>
        </p:txBody>
      </p:sp>
    </p:spTree>
    <p:extLst>
      <p:ext uri="{BB962C8B-B14F-4D97-AF65-F5344CB8AC3E}">
        <p14:creationId xmlns:p14="http://schemas.microsoft.com/office/powerpoint/2010/main" val="295088977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BD9F2A-9860-4F31-A437-2D3EA2D284EF}"/>
              </a:ext>
            </a:extLst>
          </p:cNvPr>
          <p:cNvSpPr>
            <a:spLocks noGrp="1"/>
          </p:cNvSpPr>
          <p:nvPr>
            <p:ph type="title"/>
          </p:nvPr>
        </p:nvSpPr>
        <p:spPr/>
        <p:txBody>
          <a:bodyPr/>
          <a:lstStyle/>
          <a:p>
            <a:r>
              <a:rPr lang="en-US" dirty="0"/>
              <a:t>SB 170 – Continued</a:t>
            </a:r>
          </a:p>
        </p:txBody>
      </p:sp>
      <p:sp>
        <p:nvSpPr>
          <p:cNvPr id="3" name="Content Placeholder 2">
            <a:extLst>
              <a:ext uri="{FF2B5EF4-FFF2-40B4-BE49-F238E27FC236}">
                <a16:creationId xmlns:a16="http://schemas.microsoft.com/office/drawing/2014/main" id="{53361CFE-6A64-4730-9766-5EA82B0F4F2E}"/>
              </a:ext>
            </a:extLst>
          </p:cNvPr>
          <p:cNvSpPr>
            <a:spLocks noGrp="1"/>
          </p:cNvSpPr>
          <p:nvPr>
            <p:ph idx="1"/>
          </p:nvPr>
        </p:nvSpPr>
        <p:spPr/>
        <p:txBody>
          <a:bodyPr>
            <a:normAutofit/>
          </a:bodyPr>
          <a:lstStyle/>
          <a:p>
            <a:pPr marL="0" indent="0" algn="l" rtl="0" eaLnBrk="1" latinLnBrk="0" hangingPunct="1">
              <a:spcBef>
                <a:spcPts val="1000"/>
              </a:spcBef>
              <a:spcAft>
                <a:spcPts val="0"/>
              </a:spcAft>
              <a:buNone/>
            </a:pPr>
            <a:endParaRPr lang="en-US" dirty="0">
              <a:solidFill>
                <a:srgbClr val="404040"/>
              </a:solidFill>
              <a:latin typeface="Century Gothic" panose="020B0502020202020204" pitchFamily="34" charset="0"/>
              <a:ea typeface="Calibri" panose="020F0502020204030204" pitchFamily="34" charset="0"/>
              <a:cs typeface="Times New Roman" panose="02020603050405020304" pitchFamily="18" charset="0"/>
            </a:endParaRPr>
          </a:p>
          <a:p>
            <a:r>
              <a:rPr lang="en-US" dirty="0">
                <a:solidFill>
                  <a:srgbClr val="404040"/>
                </a:solidFill>
                <a:effectLst/>
                <a:latin typeface="Century Gothic" panose="020B0502020202020204" pitchFamily="34" charset="0"/>
                <a:ea typeface="Calibri" panose="020F0502020204030204" pitchFamily="34" charset="0"/>
                <a:cs typeface="Times New Roman" panose="02020603050405020304" pitchFamily="18" charset="0"/>
              </a:rPr>
              <a:t>Establishes criteria and procedures for participation in the program;</a:t>
            </a:r>
            <a:endParaRPr lang="en-US" dirty="0">
              <a:effectLst/>
            </a:endParaRPr>
          </a:p>
          <a:p>
            <a:pPr marL="347472" indent="-347472" algn="l" rtl="0" eaLnBrk="1" latinLnBrk="0" hangingPunct="1">
              <a:spcBef>
                <a:spcPts val="1000"/>
              </a:spcBef>
              <a:spcAft>
                <a:spcPts val="0"/>
              </a:spcAft>
            </a:pPr>
            <a:r>
              <a:rPr lang="en-US" sz="1800" b="0" i="0" kern="1200" dirty="0">
                <a:solidFill>
                  <a:srgbClr val="404040"/>
                </a:solidFill>
                <a:effectLst/>
                <a:latin typeface="Century Gothic" panose="020B0502020202020204" pitchFamily="34" charset="0"/>
                <a:ea typeface="Calibri" panose="020F0502020204030204" pitchFamily="34" charset="0"/>
                <a:cs typeface="Times New Roman" panose="02020603050405020304" pitchFamily="18" charset="0"/>
              </a:rPr>
              <a:t>Creates a new section of KRS Chapter 159 to establish the duties of the director of pupil personnel in districts in the pilot program;</a:t>
            </a:r>
            <a:endParaRPr lang="en-US" dirty="0">
              <a:effectLst/>
            </a:endParaRPr>
          </a:p>
          <a:p>
            <a:pPr marL="347472" indent="-347472" algn="l" rtl="0" eaLnBrk="1" latinLnBrk="0" hangingPunct="1">
              <a:spcBef>
                <a:spcPts val="1000"/>
              </a:spcBef>
              <a:spcAft>
                <a:spcPts val="0"/>
              </a:spcAft>
            </a:pPr>
            <a:r>
              <a:rPr lang="en-US" sz="1800" b="0" i="0" kern="1200" dirty="0">
                <a:solidFill>
                  <a:srgbClr val="404040"/>
                </a:solidFill>
                <a:effectLst/>
                <a:latin typeface="Century Gothic" panose="020B0502020202020204" pitchFamily="34" charset="0"/>
                <a:ea typeface="Calibri" panose="020F0502020204030204" pitchFamily="34" charset="0"/>
                <a:cs typeface="Times New Roman" panose="02020603050405020304" pitchFamily="18" charset="0"/>
              </a:rPr>
              <a:t>Creates a new section of KRS Chapter 160 to require schools to collect data relating to habitual truancy and requires reports to the General Assembly;</a:t>
            </a:r>
            <a:endParaRPr lang="en-US" dirty="0">
              <a:effectLst/>
            </a:endParaRPr>
          </a:p>
          <a:p>
            <a:pPr marL="347472" indent="-347472" algn="l" rtl="0" eaLnBrk="1" latinLnBrk="0" hangingPunct="1">
              <a:spcBef>
                <a:spcPts val="1000"/>
              </a:spcBef>
              <a:spcAft>
                <a:spcPts val="0"/>
              </a:spcAft>
            </a:pPr>
            <a:r>
              <a:rPr lang="en-US" sz="1800" b="0" i="0" kern="1200" dirty="0">
                <a:solidFill>
                  <a:srgbClr val="404040"/>
                </a:solidFill>
                <a:effectLst/>
                <a:latin typeface="Century Gothic" panose="020B0502020202020204" pitchFamily="34" charset="0"/>
                <a:ea typeface="Calibri" panose="020F0502020204030204" pitchFamily="34" charset="0"/>
                <a:cs typeface="Times New Roman" panose="02020603050405020304" pitchFamily="18" charset="0"/>
              </a:rPr>
              <a:t>Amends KRS 610.030 to require the use of an evidence-based family screening tool to identify family strengths, needs, and risks;</a:t>
            </a:r>
            <a:endParaRPr lang="en-US" sz="1800" dirty="0">
              <a:cs typeface="Segoe UI" panose="020B0502040204020203" pitchFamily="34" charset="0"/>
            </a:endParaRPr>
          </a:p>
          <a:p>
            <a:r>
              <a:rPr lang="en-US" sz="1800" dirty="0">
                <a:cs typeface="Segoe UI" panose="020B0502040204020203" pitchFamily="34" charset="0"/>
              </a:rPr>
              <a:t>Creates family diversion plans and requires a child’s parent to participate;</a:t>
            </a:r>
          </a:p>
        </p:txBody>
      </p:sp>
    </p:spTree>
    <p:extLst>
      <p:ext uri="{BB962C8B-B14F-4D97-AF65-F5344CB8AC3E}">
        <p14:creationId xmlns:p14="http://schemas.microsoft.com/office/powerpoint/2010/main" val="268618434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E6E1E8-ECA1-44B6-80A3-EF905E0910C7}"/>
              </a:ext>
            </a:extLst>
          </p:cNvPr>
          <p:cNvSpPr>
            <a:spLocks noGrp="1"/>
          </p:cNvSpPr>
          <p:nvPr>
            <p:ph type="title"/>
          </p:nvPr>
        </p:nvSpPr>
        <p:spPr/>
        <p:txBody>
          <a:bodyPr/>
          <a:lstStyle/>
          <a:p>
            <a:r>
              <a:rPr lang="en-US" dirty="0"/>
              <a:t>SB 170 – Continued</a:t>
            </a:r>
          </a:p>
        </p:txBody>
      </p:sp>
      <p:sp>
        <p:nvSpPr>
          <p:cNvPr id="3" name="Content Placeholder 2">
            <a:extLst>
              <a:ext uri="{FF2B5EF4-FFF2-40B4-BE49-F238E27FC236}">
                <a16:creationId xmlns:a16="http://schemas.microsoft.com/office/drawing/2014/main" id="{FE9C20A4-9F8F-4AC6-9D1D-B4A2E9C5DE65}"/>
              </a:ext>
            </a:extLst>
          </p:cNvPr>
          <p:cNvSpPr>
            <a:spLocks noGrp="1"/>
          </p:cNvSpPr>
          <p:nvPr>
            <p:ph idx="1"/>
          </p:nvPr>
        </p:nvSpPr>
        <p:spPr/>
        <p:txBody>
          <a:bodyPr>
            <a:normAutofit/>
          </a:bodyPr>
          <a:lstStyle/>
          <a:p>
            <a:r>
              <a:rPr lang="en-US" sz="1800" b="0" i="0" kern="1200" dirty="0">
                <a:solidFill>
                  <a:srgbClr val="404040"/>
                </a:solidFill>
                <a:effectLst/>
                <a:latin typeface="Century Gothic" panose="020B0502020202020204" pitchFamily="34" charset="0"/>
                <a:ea typeface="+mn-ea"/>
                <a:cs typeface="Segoe UI" panose="020B0502040204020203" pitchFamily="34" charset="0"/>
              </a:rPr>
              <a:t>Amends KRS 605.030 to require a court-designated worker to coordinate the pilot program in participating school districts;</a:t>
            </a:r>
            <a:endParaRPr lang="en-US" dirty="0"/>
          </a:p>
          <a:p>
            <a:r>
              <a:rPr lang="en-US" dirty="0"/>
              <a:t>Creates a new section of KRS Chapter 630 to provide that a child who is alleged to be a status offender, adjudicated a status offender, or is a status offender alleged or found to have violated a valid court order shall not be detained in a secure detention facility until the child is at least 14 years old; and</a:t>
            </a:r>
          </a:p>
          <a:p>
            <a:r>
              <a:rPr lang="en-US" dirty="0"/>
              <a:t>Repeals KRS 605.035 which created the family accountability, intervention, and response teams in 2014.</a:t>
            </a:r>
          </a:p>
        </p:txBody>
      </p:sp>
    </p:spTree>
    <p:extLst>
      <p:ext uri="{BB962C8B-B14F-4D97-AF65-F5344CB8AC3E}">
        <p14:creationId xmlns:p14="http://schemas.microsoft.com/office/powerpoint/2010/main" val="294948764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BD5F14-69CE-4F42-8066-E9CDED555DE4}"/>
              </a:ext>
            </a:extLst>
          </p:cNvPr>
          <p:cNvSpPr>
            <a:spLocks noGrp="1"/>
          </p:cNvSpPr>
          <p:nvPr>
            <p:ph type="title"/>
          </p:nvPr>
        </p:nvSpPr>
        <p:spPr/>
        <p:txBody>
          <a:bodyPr/>
          <a:lstStyle/>
          <a:p>
            <a:r>
              <a:rPr lang="en-US" dirty="0"/>
              <a:t>HB 264 – Theft by Deception</a:t>
            </a:r>
          </a:p>
        </p:txBody>
      </p:sp>
      <p:sp>
        <p:nvSpPr>
          <p:cNvPr id="3" name="Content Placeholder 2">
            <a:extLst>
              <a:ext uri="{FF2B5EF4-FFF2-40B4-BE49-F238E27FC236}">
                <a16:creationId xmlns:a16="http://schemas.microsoft.com/office/drawing/2014/main" id="{CD70946C-D8A6-4CB2-B840-1888DCB4CEEF}"/>
              </a:ext>
            </a:extLst>
          </p:cNvPr>
          <p:cNvSpPr>
            <a:spLocks noGrp="1"/>
          </p:cNvSpPr>
          <p:nvPr>
            <p:ph idx="1"/>
          </p:nvPr>
        </p:nvSpPr>
        <p:spPr/>
        <p:txBody>
          <a:bodyPr/>
          <a:lstStyle/>
          <a:p>
            <a:pPr marL="0" indent="0">
              <a:buNone/>
            </a:pPr>
            <a:r>
              <a:rPr lang="en-US" dirty="0"/>
              <a:t>Amends KRS 514.040 to establish a presumption that a person creates or reinforces a false impression when the person lists or advertises residential or commercial real property or vacant land for sale, lease, or rent without legal title or authority.</a:t>
            </a:r>
          </a:p>
          <a:p>
            <a:pPr>
              <a:buFont typeface="Wingdings" panose="05000000000000000000" pitchFamily="2" charset="2"/>
              <a:buChar char="Ø"/>
            </a:pPr>
            <a:endParaRPr lang="en-US" dirty="0"/>
          </a:p>
          <a:p>
            <a:pPr marL="0" indent="0">
              <a:buNone/>
            </a:pPr>
            <a:endParaRPr lang="en-US" dirty="0"/>
          </a:p>
        </p:txBody>
      </p:sp>
    </p:spTree>
    <p:extLst>
      <p:ext uri="{BB962C8B-B14F-4D97-AF65-F5344CB8AC3E}">
        <p14:creationId xmlns:p14="http://schemas.microsoft.com/office/powerpoint/2010/main" val="312224871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2A3D609-7D55-434E-B31F-C4092ED636EE}"/>
              </a:ext>
            </a:extLst>
          </p:cNvPr>
          <p:cNvSpPr>
            <a:spLocks noGrp="1"/>
          </p:cNvSpPr>
          <p:nvPr>
            <p:ph idx="1"/>
          </p:nvPr>
        </p:nvSpPr>
        <p:spPr/>
        <p:txBody>
          <a:bodyPr>
            <a:normAutofit fontScale="92500" lnSpcReduction="20000"/>
          </a:bodyPr>
          <a:lstStyle/>
          <a:p>
            <a:r>
              <a:rPr lang="en-US" dirty="0"/>
              <a:t>Creates a new section of KRS Chapter 519 to establish the crime of impending a first responder; </a:t>
            </a:r>
          </a:p>
          <a:p>
            <a:r>
              <a:rPr lang="en-US" dirty="0"/>
              <a:t>A person is guilty of the offense “when, after receiving a verbal warning not to approach from another person he or she knows or reasonably should know is a first responder who is engaged in the lawful performance of his or her duties, the person knowingly violates the verbal warning and approaches or remains within twenty-five (25) feet of the first responder with the intent to:</a:t>
            </a:r>
          </a:p>
          <a:p>
            <a:pPr lvl="1"/>
            <a:r>
              <a:rPr lang="en-US" dirty="0"/>
              <a:t>Impede or interfere with the first responder’s ability to perform the first responder’s duties;</a:t>
            </a:r>
          </a:p>
          <a:p>
            <a:pPr lvl="1"/>
            <a:r>
              <a:rPr lang="en-US" dirty="0"/>
              <a:t>Threaten the first responder with physical harm; or</a:t>
            </a:r>
          </a:p>
          <a:p>
            <a:pPr lvl="1"/>
            <a:r>
              <a:rPr lang="en-US" dirty="0"/>
              <a:t>Harass the first responder”;</a:t>
            </a:r>
          </a:p>
          <a:p>
            <a:r>
              <a:rPr lang="en-US" dirty="0"/>
              <a:t>Class B misdemeanor 1</a:t>
            </a:r>
            <a:r>
              <a:rPr lang="en-US" baseline="30000" dirty="0"/>
              <a:t>st</a:t>
            </a:r>
            <a:r>
              <a:rPr lang="en-US" dirty="0"/>
              <a:t> offense; Class A misdemeanor 2</a:t>
            </a:r>
            <a:r>
              <a:rPr lang="en-US" baseline="30000" dirty="0"/>
              <a:t>nd</a:t>
            </a:r>
            <a:r>
              <a:rPr lang="en-US" dirty="0"/>
              <a:t> and 3</a:t>
            </a:r>
            <a:r>
              <a:rPr lang="en-US" baseline="30000" dirty="0"/>
              <a:t>rd</a:t>
            </a:r>
            <a:r>
              <a:rPr lang="en-US" dirty="0"/>
              <a:t> offense; and Class D felony for each subsequent offense. </a:t>
            </a:r>
          </a:p>
        </p:txBody>
      </p:sp>
      <p:sp>
        <p:nvSpPr>
          <p:cNvPr id="5" name="Title 4">
            <a:extLst>
              <a:ext uri="{FF2B5EF4-FFF2-40B4-BE49-F238E27FC236}">
                <a16:creationId xmlns:a16="http://schemas.microsoft.com/office/drawing/2014/main" id="{C9B7F034-BD3C-4D2A-A558-438FA2936998}"/>
              </a:ext>
            </a:extLst>
          </p:cNvPr>
          <p:cNvSpPr>
            <a:spLocks noGrp="1"/>
          </p:cNvSpPr>
          <p:nvPr>
            <p:ph type="title"/>
          </p:nvPr>
        </p:nvSpPr>
        <p:spPr/>
        <p:txBody>
          <a:bodyPr/>
          <a:lstStyle/>
          <a:p>
            <a:r>
              <a:rPr lang="en-US" dirty="0"/>
              <a:t>SB 104 – Impeding First Responders</a:t>
            </a:r>
          </a:p>
        </p:txBody>
      </p:sp>
    </p:spTree>
    <p:extLst>
      <p:ext uri="{BB962C8B-B14F-4D97-AF65-F5344CB8AC3E}">
        <p14:creationId xmlns:p14="http://schemas.microsoft.com/office/powerpoint/2010/main" val="35123709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11A035-B7BF-4A0C-8288-72497758E97B}"/>
              </a:ext>
            </a:extLst>
          </p:cNvPr>
          <p:cNvSpPr>
            <a:spLocks noGrp="1"/>
          </p:cNvSpPr>
          <p:nvPr>
            <p:ph type="title"/>
          </p:nvPr>
        </p:nvSpPr>
        <p:spPr/>
        <p:txBody>
          <a:bodyPr/>
          <a:lstStyle/>
          <a:p>
            <a:r>
              <a:rPr lang="en-US" dirty="0"/>
              <a:t>HB 188 – Correctional Facility Personnel</a:t>
            </a:r>
          </a:p>
        </p:txBody>
      </p:sp>
      <p:sp>
        <p:nvSpPr>
          <p:cNvPr id="3" name="Content Placeholder 2">
            <a:extLst>
              <a:ext uri="{FF2B5EF4-FFF2-40B4-BE49-F238E27FC236}">
                <a16:creationId xmlns:a16="http://schemas.microsoft.com/office/drawing/2014/main" id="{08134CBB-3205-4017-8B5D-D7673D712781}"/>
              </a:ext>
            </a:extLst>
          </p:cNvPr>
          <p:cNvSpPr>
            <a:spLocks noGrp="1"/>
          </p:cNvSpPr>
          <p:nvPr>
            <p:ph idx="1"/>
          </p:nvPr>
        </p:nvSpPr>
        <p:spPr/>
        <p:txBody>
          <a:bodyPr>
            <a:normAutofit/>
          </a:bodyPr>
          <a:lstStyle/>
          <a:p>
            <a:r>
              <a:rPr lang="en-US" dirty="0"/>
              <a:t>Amends KRS 508.025 to expand assault in the third degree to include causing or attempting to cause physical injury to a healthcare provider in a jail, penitentiary, or local or state correctional or detention facility; and</a:t>
            </a:r>
          </a:p>
          <a:p>
            <a:r>
              <a:rPr lang="en-US" dirty="0"/>
              <a:t>Amends KRS 65.1591 to allow jailers, deputy jailers, and correctional officers employed by a local detention center, local correctional facility, or regional jail to participate in a peer support counseling program.</a:t>
            </a:r>
          </a:p>
        </p:txBody>
      </p:sp>
    </p:spTree>
    <p:extLst>
      <p:ext uri="{BB962C8B-B14F-4D97-AF65-F5344CB8AC3E}">
        <p14:creationId xmlns:p14="http://schemas.microsoft.com/office/powerpoint/2010/main" val="339004179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E09BAD-AACC-4AF4-B94C-4B52A6869B80}"/>
              </a:ext>
            </a:extLst>
          </p:cNvPr>
          <p:cNvSpPr>
            <a:spLocks noGrp="1"/>
          </p:cNvSpPr>
          <p:nvPr>
            <p:ph type="title"/>
          </p:nvPr>
        </p:nvSpPr>
        <p:spPr/>
        <p:txBody>
          <a:bodyPr/>
          <a:lstStyle/>
          <a:p>
            <a:r>
              <a:rPr lang="en-US" dirty="0"/>
              <a:t>SB 122 – Judicial Proceedings</a:t>
            </a:r>
          </a:p>
        </p:txBody>
      </p:sp>
      <p:sp>
        <p:nvSpPr>
          <p:cNvPr id="3" name="Content Placeholder 2">
            <a:extLst>
              <a:ext uri="{FF2B5EF4-FFF2-40B4-BE49-F238E27FC236}">
                <a16:creationId xmlns:a16="http://schemas.microsoft.com/office/drawing/2014/main" id="{91C21B81-F61D-4FDD-AE86-6CF143B31D5A}"/>
              </a:ext>
            </a:extLst>
          </p:cNvPr>
          <p:cNvSpPr>
            <a:spLocks noGrp="1"/>
          </p:cNvSpPr>
          <p:nvPr>
            <p:ph idx="1"/>
          </p:nvPr>
        </p:nvSpPr>
        <p:spPr/>
        <p:txBody>
          <a:bodyPr>
            <a:normAutofit lnSpcReduction="10000"/>
          </a:bodyPr>
          <a:lstStyle/>
          <a:p>
            <a:r>
              <a:rPr lang="en-US" dirty="0"/>
              <a:t>Amends KRS 533.010 to allow a sentencing court to consider if a defendant is a caretaker after considering whether the defendant has consistently assumed responsibility for the housing, education, safety, or support of a dependent child or family member who is reliant on the defendant for support, or whether the defendant is a woman who has given birth to a child while awaiting her sentencing hearing or remains pregnant while awaiting her hearing;</a:t>
            </a:r>
          </a:p>
          <a:p>
            <a:r>
              <a:rPr lang="en-US" dirty="0"/>
              <a:t>Allows the court to order a defendant to various programs for counseling, rehabilitation, or treatment;</a:t>
            </a:r>
          </a:p>
          <a:p>
            <a:r>
              <a:rPr lang="en-US" dirty="0"/>
              <a:t>Amends various sections of KRS Chapter 403 relating to domestic violence and abuse and neglect of a child considerations in determining custody and visitation;</a:t>
            </a:r>
          </a:p>
        </p:txBody>
      </p:sp>
    </p:spTree>
    <p:extLst>
      <p:ext uri="{BB962C8B-B14F-4D97-AF65-F5344CB8AC3E}">
        <p14:creationId xmlns:p14="http://schemas.microsoft.com/office/powerpoint/2010/main" val="132493507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CDAD7D-ACDC-4366-B9B6-D484A2CE794F}"/>
              </a:ext>
            </a:extLst>
          </p:cNvPr>
          <p:cNvSpPr>
            <a:spLocks noGrp="1"/>
          </p:cNvSpPr>
          <p:nvPr>
            <p:ph type="title"/>
          </p:nvPr>
        </p:nvSpPr>
        <p:spPr/>
        <p:txBody>
          <a:bodyPr/>
          <a:lstStyle/>
          <a:p>
            <a:r>
              <a:rPr lang="en-US" dirty="0"/>
              <a:t>SB 122- Continued</a:t>
            </a:r>
          </a:p>
        </p:txBody>
      </p:sp>
      <p:sp>
        <p:nvSpPr>
          <p:cNvPr id="3" name="Content Placeholder 2">
            <a:extLst>
              <a:ext uri="{FF2B5EF4-FFF2-40B4-BE49-F238E27FC236}">
                <a16:creationId xmlns:a16="http://schemas.microsoft.com/office/drawing/2014/main" id="{9472377F-7AFE-4120-935E-262F09B35873}"/>
              </a:ext>
            </a:extLst>
          </p:cNvPr>
          <p:cNvSpPr>
            <a:spLocks noGrp="1"/>
          </p:cNvSpPr>
          <p:nvPr>
            <p:ph idx="1"/>
          </p:nvPr>
        </p:nvSpPr>
        <p:spPr/>
        <p:txBody>
          <a:bodyPr/>
          <a:lstStyle/>
          <a:p>
            <a:r>
              <a:rPr lang="en-US" dirty="0"/>
              <a:t>Adds malicious false allegations of child abuse as a factor to be considered in custody determinations;</a:t>
            </a:r>
          </a:p>
          <a:p>
            <a:r>
              <a:rPr lang="en-US" dirty="0"/>
              <a:t>Amends KRS 403.315 to provide for a rebuttable presumption that joint custody and shared equal parenting time are not in the best interests of the child where the court finds that a party has committed 2 or more acts of domestic violence or abuse against another party, and requires the offending party to undergo counseling or treatment prior to being awarded custody of a child;</a:t>
            </a:r>
          </a:p>
          <a:p>
            <a:r>
              <a:rPr lang="en-US" dirty="0"/>
              <a:t>Allows victim advocates to attend evidentiary hearings in proceedings related to orders of protection involving minors;</a:t>
            </a:r>
          </a:p>
        </p:txBody>
      </p:sp>
    </p:spTree>
    <p:extLst>
      <p:ext uri="{BB962C8B-B14F-4D97-AF65-F5344CB8AC3E}">
        <p14:creationId xmlns:p14="http://schemas.microsoft.com/office/powerpoint/2010/main" val="350135946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88F65A-56F3-4CFC-B7E8-A86749D032F6}"/>
              </a:ext>
            </a:extLst>
          </p:cNvPr>
          <p:cNvSpPr>
            <a:spLocks noGrp="1"/>
          </p:cNvSpPr>
          <p:nvPr>
            <p:ph type="title"/>
          </p:nvPr>
        </p:nvSpPr>
        <p:spPr>
          <a:xfrm>
            <a:off x="1154953" y="982135"/>
            <a:ext cx="9113172" cy="706964"/>
          </a:xfrm>
        </p:spPr>
        <p:txBody>
          <a:bodyPr/>
          <a:lstStyle/>
          <a:p>
            <a:r>
              <a:rPr lang="en-US" dirty="0"/>
              <a:t>SB 122 - Continued</a:t>
            </a:r>
          </a:p>
        </p:txBody>
      </p:sp>
      <p:sp>
        <p:nvSpPr>
          <p:cNvPr id="3" name="Content Placeholder 2">
            <a:extLst>
              <a:ext uri="{FF2B5EF4-FFF2-40B4-BE49-F238E27FC236}">
                <a16:creationId xmlns:a16="http://schemas.microsoft.com/office/drawing/2014/main" id="{890E82B6-3D40-4340-852F-5C58E281995E}"/>
              </a:ext>
            </a:extLst>
          </p:cNvPr>
          <p:cNvSpPr>
            <a:spLocks noGrp="1"/>
          </p:cNvSpPr>
          <p:nvPr>
            <p:ph idx="1"/>
          </p:nvPr>
        </p:nvSpPr>
        <p:spPr/>
        <p:txBody>
          <a:bodyPr>
            <a:normAutofit/>
          </a:bodyPr>
          <a:lstStyle/>
          <a:p>
            <a:r>
              <a:rPr lang="en-US" dirty="0"/>
              <a:t>Amends various sections of KRS Chapter 202A and creates new sections of KRS Chapter 202A to:</a:t>
            </a:r>
          </a:p>
          <a:p>
            <a:pPr lvl="1"/>
            <a:r>
              <a:rPr lang="en-US" dirty="0"/>
              <a:t>Provide alternative pathways for individuals with a mental illness to receive outpatient treatment in lieu of inpatient treatments;</a:t>
            </a:r>
          </a:p>
          <a:p>
            <a:pPr lvl="1"/>
            <a:r>
              <a:rPr lang="en-US" dirty="0"/>
              <a:t>Allow a court and hospital to provide outpatient treatment after a period of inpatient treatment; and</a:t>
            </a:r>
          </a:p>
          <a:p>
            <a:pPr lvl="1"/>
            <a:r>
              <a:rPr lang="en-US" dirty="0"/>
              <a:t>Broaden the eligibility for the assisted outpatient treatment program;</a:t>
            </a:r>
          </a:p>
        </p:txBody>
      </p:sp>
    </p:spTree>
    <p:extLst>
      <p:ext uri="{BB962C8B-B14F-4D97-AF65-F5344CB8AC3E}">
        <p14:creationId xmlns:p14="http://schemas.microsoft.com/office/powerpoint/2010/main" val="56235215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62C703-BF49-45FB-97FC-99D1EDEA2135}"/>
              </a:ext>
            </a:extLst>
          </p:cNvPr>
          <p:cNvSpPr>
            <a:spLocks noGrp="1"/>
          </p:cNvSpPr>
          <p:nvPr>
            <p:ph type="title"/>
          </p:nvPr>
        </p:nvSpPr>
        <p:spPr/>
        <p:txBody>
          <a:bodyPr/>
          <a:lstStyle/>
          <a:p>
            <a:r>
              <a:rPr lang="en-US" dirty="0"/>
              <a:t>SB 122 - Continued</a:t>
            </a:r>
          </a:p>
        </p:txBody>
      </p:sp>
      <p:sp>
        <p:nvSpPr>
          <p:cNvPr id="3" name="Content Placeholder 2">
            <a:extLst>
              <a:ext uri="{FF2B5EF4-FFF2-40B4-BE49-F238E27FC236}">
                <a16:creationId xmlns:a16="http://schemas.microsoft.com/office/drawing/2014/main" id="{1039B5D0-727E-4CFC-8496-D9C47AEA0365}"/>
              </a:ext>
            </a:extLst>
          </p:cNvPr>
          <p:cNvSpPr>
            <a:spLocks noGrp="1"/>
          </p:cNvSpPr>
          <p:nvPr>
            <p:ph idx="1"/>
          </p:nvPr>
        </p:nvSpPr>
        <p:spPr/>
        <p:txBody>
          <a:bodyPr/>
          <a:lstStyle/>
          <a:p>
            <a:r>
              <a:rPr lang="en-US" dirty="0"/>
              <a:t>Amends various sections of KRS Chapter </a:t>
            </a:r>
            <a:r>
              <a:rPr lang="en-US" dirty="0" err="1"/>
              <a:t>202C</a:t>
            </a:r>
            <a:r>
              <a:rPr lang="en-US" dirty="0"/>
              <a:t> to extend deadlines for various hearings in </a:t>
            </a:r>
            <a:r>
              <a:rPr lang="en-US" dirty="0" err="1"/>
              <a:t>202C</a:t>
            </a:r>
            <a:r>
              <a:rPr lang="en-US" dirty="0"/>
              <a:t> proceedings and prohibits the respondent from using the insanity defense;</a:t>
            </a:r>
          </a:p>
          <a:p>
            <a:r>
              <a:rPr lang="en-US" dirty="0"/>
              <a:t>Amends KRS </a:t>
            </a:r>
            <a:r>
              <a:rPr lang="en-US" dirty="0" err="1"/>
              <a:t>202C.050</a:t>
            </a:r>
            <a:r>
              <a:rPr lang="en-US" dirty="0"/>
              <a:t> to remove criteria to be committed under the chapter; and</a:t>
            </a:r>
          </a:p>
          <a:p>
            <a:r>
              <a:rPr lang="en-US" dirty="0"/>
              <a:t>Requires the Cabinet for Health and Family Services to provide a report to the General Assembly regarding services available to individuals receiving treatment under KRS Chapters 202A and </a:t>
            </a:r>
            <a:r>
              <a:rPr lang="en-US" dirty="0" err="1"/>
              <a:t>202C</a:t>
            </a:r>
            <a:r>
              <a:rPr lang="en-US" dirty="0"/>
              <a:t>.</a:t>
            </a:r>
          </a:p>
        </p:txBody>
      </p:sp>
    </p:spTree>
    <p:extLst>
      <p:ext uri="{BB962C8B-B14F-4D97-AF65-F5344CB8AC3E}">
        <p14:creationId xmlns:p14="http://schemas.microsoft.com/office/powerpoint/2010/main" val="190640594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CDC2E8-0393-4F3A-8DBA-888B2E7903BD}"/>
              </a:ext>
            </a:extLst>
          </p:cNvPr>
          <p:cNvSpPr>
            <a:spLocks noGrp="1"/>
          </p:cNvSpPr>
          <p:nvPr>
            <p:ph type="title"/>
          </p:nvPr>
        </p:nvSpPr>
        <p:spPr/>
        <p:txBody>
          <a:bodyPr/>
          <a:lstStyle/>
          <a:p>
            <a:r>
              <a:rPr lang="en-US" dirty="0"/>
              <a:t>HB 305 – Grand Jury Service</a:t>
            </a:r>
          </a:p>
        </p:txBody>
      </p:sp>
      <p:sp>
        <p:nvSpPr>
          <p:cNvPr id="3" name="Content Placeholder 2">
            <a:extLst>
              <a:ext uri="{FF2B5EF4-FFF2-40B4-BE49-F238E27FC236}">
                <a16:creationId xmlns:a16="http://schemas.microsoft.com/office/drawing/2014/main" id="{E00EEDB5-CFE6-4C5A-B11E-3A9C61766E24}"/>
              </a:ext>
            </a:extLst>
          </p:cNvPr>
          <p:cNvSpPr>
            <a:spLocks noGrp="1"/>
          </p:cNvSpPr>
          <p:nvPr>
            <p:ph idx="1"/>
          </p:nvPr>
        </p:nvSpPr>
        <p:spPr/>
        <p:txBody>
          <a:bodyPr>
            <a:normAutofit/>
          </a:bodyPr>
          <a:lstStyle/>
          <a:p>
            <a:r>
              <a:rPr lang="en-US" dirty="0"/>
              <a:t>Creates a new section of KRS Chapter </a:t>
            </a:r>
            <a:r>
              <a:rPr lang="en-US" dirty="0" err="1"/>
              <a:t>29A</a:t>
            </a:r>
            <a:r>
              <a:rPr lang="en-US" dirty="0"/>
              <a:t> to prohibit a person who is present at any part of a grand jury proceeding from knowingly recording any testimony or evidence presented during the proceeding or disclosing or disseminating any evidence, testimony, or other information that the person witnessed, read, or heard while present at the proceeding;</a:t>
            </a:r>
          </a:p>
          <a:p>
            <a:r>
              <a:rPr lang="en-US" dirty="0"/>
              <a:t>Amends KRS </a:t>
            </a:r>
            <a:r>
              <a:rPr lang="en-US" dirty="0" err="1"/>
              <a:t>29A.990</a:t>
            </a:r>
            <a:r>
              <a:rPr lang="en-US" dirty="0"/>
              <a:t> to provide that the penalty for knowingly recording any testimony or evidence during a grand jury proceeding shall be a Class A misdemeanor, and the penalty for knowingly disclosing or disseminating any evidence, testimony, or other information that the person witnessed, read, or heard while present at a grand jury proceeding is a Class D felony;</a:t>
            </a:r>
          </a:p>
          <a:p>
            <a:endParaRPr lang="en-US" dirty="0"/>
          </a:p>
        </p:txBody>
      </p:sp>
    </p:spTree>
    <p:extLst>
      <p:ext uri="{BB962C8B-B14F-4D97-AF65-F5344CB8AC3E}">
        <p14:creationId xmlns:p14="http://schemas.microsoft.com/office/powerpoint/2010/main" val="33153302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E051D0A-9430-4336-8C32-4B9CFE36D053}"/>
              </a:ext>
            </a:extLst>
          </p:cNvPr>
          <p:cNvSpPr txBox="1"/>
          <p:nvPr/>
        </p:nvSpPr>
        <p:spPr>
          <a:xfrm>
            <a:off x="2069432" y="2244060"/>
            <a:ext cx="8053136" cy="2369880"/>
          </a:xfrm>
          <a:prstGeom prst="rect">
            <a:avLst/>
          </a:prstGeom>
          <a:noFill/>
        </p:spPr>
        <p:txBody>
          <a:bodyPr wrap="square" rtlCol="0">
            <a:spAutoFit/>
          </a:bodyPr>
          <a:lstStyle/>
          <a:p>
            <a:pPr algn="ctr"/>
            <a:r>
              <a:rPr lang="en-US" sz="8800" b="1" dirty="0">
                <a:cs typeface="Segoe UI" panose="020B0502040204020203" pitchFamily="34" charset="0"/>
              </a:rPr>
              <a:t>193</a:t>
            </a:r>
          </a:p>
          <a:p>
            <a:pPr algn="ctr"/>
            <a:r>
              <a:rPr lang="en-US" sz="6000" dirty="0">
                <a:cs typeface="Segoe UI" panose="020B0502040204020203" pitchFamily="34" charset="0"/>
              </a:rPr>
              <a:t>Bills Passed in 2026</a:t>
            </a:r>
          </a:p>
        </p:txBody>
      </p:sp>
    </p:spTree>
    <p:extLst>
      <p:ext uri="{BB962C8B-B14F-4D97-AF65-F5344CB8AC3E}">
        <p14:creationId xmlns:p14="http://schemas.microsoft.com/office/powerpoint/2010/main" val="137830580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DF749C-D94C-4F71-BC49-A40DF6C04CA2}"/>
              </a:ext>
            </a:extLst>
          </p:cNvPr>
          <p:cNvSpPr>
            <a:spLocks noGrp="1"/>
          </p:cNvSpPr>
          <p:nvPr>
            <p:ph type="title"/>
          </p:nvPr>
        </p:nvSpPr>
        <p:spPr/>
        <p:txBody>
          <a:bodyPr/>
          <a:lstStyle/>
          <a:p>
            <a:r>
              <a:rPr lang="en-US" dirty="0"/>
              <a:t>HB 305 - Continued</a:t>
            </a:r>
          </a:p>
        </p:txBody>
      </p:sp>
      <p:sp>
        <p:nvSpPr>
          <p:cNvPr id="3" name="Content Placeholder 2">
            <a:extLst>
              <a:ext uri="{FF2B5EF4-FFF2-40B4-BE49-F238E27FC236}">
                <a16:creationId xmlns:a16="http://schemas.microsoft.com/office/drawing/2014/main" id="{1B407F38-74CE-461D-AF32-3DBC21E81F8D}"/>
              </a:ext>
            </a:extLst>
          </p:cNvPr>
          <p:cNvSpPr>
            <a:spLocks noGrp="1"/>
          </p:cNvSpPr>
          <p:nvPr>
            <p:ph idx="1"/>
          </p:nvPr>
        </p:nvSpPr>
        <p:spPr/>
        <p:txBody>
          <a:bodyPr/>
          <a:lstStyle/>
          <a:p>
            <a:r>
              <a:rPr lang="en-US" dirty="0"/>
              <a:t>If the violator is a public servant as defined in KRS 519.010, the person shall be penalized one (1) class more severely; and</a:t>
            </a:r>
          </a:p>
          <a:p>
            <a:r>
              <a:rPr lang="en-US" dirty="0"/>
              <a:t>Provides that the Act may be cited as the Crystal Rogers Act.</a:t>
            </a:r>
          </a:p>
        </p:txBody>
      </p:sp>
    </p:spTree>
    <p:extLst>
      <p:ext uri="{BB962C8B-B14F-4D97-AF65-F5344CB8AC3E}">
        <p14:creationId xmlns:p14="http://schemas.microsoft.com/office/powerpoint/2010/main" val="168318416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BDB2EA-FB0F-42D6-A7A1-BD45620135A5}"/>
              </a:ext>
            </a:extLst>
          </p:cNvPr>
          <p:cNvSpPr>
            <a:spLocks noGrp="1"/>
          </p:cNvSpPr>
          <p:nvPr>
            <p:ph type="title"/>
          </p:nvPr>
        </p:nvSpPr>
        <p:spPr/>
        <p:txBody>
          <a:bodyPr/>
          <a:lstStyle/>
          <a:p>
            <a:r>
              <a:rPr lang="en-US" sz="3200" dirty="0"/>
              <a:t>HB 366 – Computer-generated Images</a:t>
            </a:r>
          </a:p>
        </p:txBody>
      </p:sp>
      <p:sp>
        <p:nvSpPr>
          <p:cNvPr id="3" name="Content Placeholder 2">
            <a:extLst>
              <a:ext uri="{FF2B5EF4-FFF2-40B4-BE49-F238E27FC236}">
                <a16:creationId xmlns:a16="http://schemas.microsoft.com/office/drawing/2014/main" id="{EC493177-DEFC-484E-82F5-AFCCB4769C9F}"/>
              </a:ext>
            </a:extLst>
          </p:cNvPr>
          <p:cNvSpPr>
            <a:spLocks noGrp="1"/>
          </p:cNvSpPr>
          <p:nvPr>
            <p:ph idx="1"/>
          </p:nvPr>
        </p:nvSpPr>
        <p:spPr/>
        <p:txBody>
          <a:bodyPr>
            <a:normAutofit/>
          </a:bodyPr>
          <a:lstStyle/>
          <a:p>
            <a:r>
              <a:rPr lang="en-US" dirty="0"/>
              <a:t>Amends KRS 531.335 relating to possession or viewing of matter portraying a sexual performance by a minor to provide that the sexual performance may be by a computer-generated image of a minor; and</a:t>
            </a:r>
          </a:p>
          <a:p>
            <a:r>
              <a:rPr lang="en-US" dirty="0"/>
              <a:t>Provides that any person convicted of possession or viewing of matter portraying a sexual performance by a minor shall not be released on probation or parole without serving 85% of the sentence imposed.</a:t>
            </a:r>
          </a:p>
        </p:txBody>
      </p:sp>
    </p:spTree>
    <p:extLst>
      <p:ext uri="{BB962C8B-B14F-4D97-AF65-F5344CB8AC3E}">
        <p14:creationId xmlns:p14="http://schemas.microsoft.com/office/powerpoint/2010/main" val="392835409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BB6A06-594F-4605-A50A-AB7C5B74B787}"/>
              </a:ext>
            </a:extLst>
          </p:cNvPr>
          <p:cNvSpPr>
            <a:spLocks noGrp="1"/>
          </p:cNvSpPr>
          <p:nvPr>
            <p:ph type="title"/>
          </p:nvPr>
        </p:nvSpPr>
        <p:spPr/>
        <p:txBody>
          <a:bodyPr/>
          <a:lstStyle/>
          <a:p>
            <a:r>
              <a:rPr lang="en-US" dirty="0"/>
              <a:t>SB 251 – Department of Corrections</a:t>
            </a:r>
          </a:p>
        </p:txBody>
      </p:sp>
      <p:sp>
        <p:nvSpPr>
          <p:cNvPr id="3" name="Content Placeholder 2">
            <a:extLst>
              <a:ext uri="{FF2B5EF4-FFF2-40B4-BE49-F238E27FC236}">
                <a16:creationId xmlns:a16="http://schemas.microsoft.com/office/drawing/2014/main" id="{A1BA95B6-F36F-4089-886E-A9FF1AAA386A}"/>
              </a:ext>
            </a:extLst>
          </p:cNvPr>
          <p:cNvSpPr>
            <a:spLocks noGrp="1"/>
          </p:cNvSpPr>
          <p:nvPr>
            <p:ph idx="1"/>
          </p:nvPr>
        </p:nvSpPr>
        <p:spPr/>
        <p:txBody>
          <a:bodyPr>
            <a:normAutofit/>
          </a:bodyPr>
          <a:lstStyle/>
          <a:p>
            <a:r>
              <a:rPr lang="en-US" dirty="0"/>
              <a:t>Amends KRS </a:t>
            </a:r>
            <a:r>
              <a:rPr lang="en-US" dirty="0" err="1"/>
              <a:t>13A.100</a:t>
            </a:r>
            <a:r>
              <a:rPr lang="en-US" dirty="0"/>
              <a:t> to include the exemption of the Department of Corrections from any requirements to promulgate administrative regulations regarding the death penalty;</a:t>
            </a:r>
          </a:p>
          <a:p>
            <a:r>
              <a:rPr lang="en-US" dirty="0"/>
              <a:t>Amends KRS 197.020 to establish that the Department of Corrections shall not be required to promulgate administrative regulations regarding the death penalty and may prescribe and implement execution protocols and procedures by internal policy, memorandum, or other form of action; and</a:t>
            </a:r>
          </a:p>
          <a:p>
            <a:r>
              <a:rPr lang="en-US" dirty="0"/>
              <a:t>Requires the Department of Corrections to publish on its website any internal policy, memorandum, or other action adopted by the department regarding execution protocols and procedures.</a:t>
            </a:r>
          </a:p>
          <a:p>
            <a:pPr lvl="1"/>
            <a:endParaRPr lang="en-US" dirty="0"/>
          </a:p>
        </p:txBody>
      </p:sp>
    </p:spTree>
    <p:extLst>
      <p:ext uri="{BB962C8B-B14F-4D97-AF65-F5344CB8AC3E}">
        <p14:creationId xmlns:p14="http://schemas.microsoft.com/office/powerpoint/2010/main" val="379099170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8E0275-EA44-47C1-863A-563272CB7E37}"/>
              </a:ext>
            </a:extLst>
          </p:cNvPr>
          <p:cNvSpPr>
            <a:spLocks noGrp="1"/>
          </p:cNvSpPr>
          <p:nvPr>
            <p:ph type="title"/>
          </p:nvPr>
        </p:nvSpPr>
        <p:spPr/>
        <p:txBody>
          <a:bodyPr/>
          <a:lstStyle/>
          <a:p>
            <a:r>
              <a:rPr lang="en-US" dirty="0"/>
              <a:t>HB 422 – Logan’s Law</a:t>
            </a:r>
          </a:p>
        </p:txBody>
      </p:sp>
      <p:sp>
        <p:nvSpPr>
          <p:cNvPr id="3" name="Content Placeholder 2">
            <a:extLst>
              <a:ext uri="{FF2B5EF4-FFF2-40B4-BE49-F238E27FC236}">
                <a16:creationId xmlns:a16="http://schemas.microsoft.com/office/drawing/2014/main" id="{784A9CD8-EA85-4437-835D-02F464969E94}"/>
              </a:ext>
            </a:extLst>
          </p:cNvPr>
          <p:cNvSpPr>
            <a:spLocks noGrp="1"/>
          </p:cNvSpPr>
          <p:nvPr>
            <p:ph idx="1"/>
          </p:nvPr>
        </p:nvSpPr>
        <p:spPr/>
        <p:txBody>
          <a:bodyPr/>
          <a:lstStyle/>
          <a:p>
            <a:r>
              <a:rPr lang="en-US" dirty="0"/>
              <a:t>Amends KRS 439.3406 to prohibit an inmate from qualifying for mandatory reentry supervision if the inmate has previously been convicted of 2 or more offenses that would classify him or her as a violent offender under KRS 439.3401 or has been recommitted to prison for a violation of probation, shock probation, parole, or conditional discharge;</a:t>
            </a:r>
          </a:p>
          <a:p>
            <a:r>
              <a:rPr lang="en-US" dirty="0"/>
              <a:t>Amends KRS 540.020 to provide that a person is not responsible for criminal conduct if at the time of the conduct, as a result of mental illness or intellectual disability, he or she lacks substantial capacity to appreciate the nature and quality of his or her conduct;</a:t>
            </a:r>
          </a:p>
          <a:p>
            <a:endParaRPr lang="en-US" dirty="0"/>
          </a:p>
          <a:p>
            <a:endParaRPr lang="en-US" dirty="0"/>
          </a:p>
        </p:txBody>
      </p:sp>
    </p:spTree>
    <p:extLst>
      <p:ext uri="{BB962C8B-B14F-4D97-AF65-F5344CB8AC3E}">
        <p14:creationId xmlns:p14="http://schemas.microsoft.com/office/powerpoint/2010/main" val="318770239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619757-41EE-424A-B055-E6EF59C61F05}"/>
              </a:ext>
            </a:extLst>
          </p:cNvPr>
          <p:cNvSpPr>
            <a:spLocks noGrp="1"/>
          </p:cNvSpPr>
          <p:nvPr>
            <p:ph type="title"/>
          </p:nvPr>
        </p:nvSpPr>
        <p:spPr/>
        <p:txBody>
          <a:bodyPr/>
          <a:lstStyle/>
          <a:p>
            <a:r>
              <a:rPr lang="en-US" dirty="0"/>
              <a:t>HB 422 - Continued</a:t>
            </a:r>
          </a:p>
        </p:txBody>
      </p:sp>
      <p:sp>
        <p:nvSpPr>
          <p:cNvPr id="3" name="Content Placeholder 2">
            <a:extLst>
              <a:ext uri="{FF2B5EF4-FFF2-40B4-BE49-F238E27FC236}">
                <a16:creationId xmlns:a16="http://schemas.microsoft.com/office/drawing/2014/main" id="{33F00222-363F-4AF8-AC05-A370EFFD81D2}"/>
              </a:ext>
            </a:extLst>
          </p:cNvPr>
          <p:cNvSpPr>
            <a:spLocks noGrp="1"/>
          </p:cNvSpPr>
          <p:nvPr>
            <p:ph idx="1"/>
          </p:nvPr>
        </p:nvSpPr>
        <p:spPr/>
        <p:txBody>
          <a:bodyPr>
            <a:normAutofit/>
          </a:bodyPr>
          <a:lstStyle/>
          <a:p>
            <a:r>
              <a:rPr lang="en-US" dirty="0"/>
              <a:t>Amends KRS 504.120 to prohibit a jury from finding a person not guilty by reason of insanity for one charge and guilty or guilty but mentally ill of another charge arising out of a single course of conduct and tried during the same trial; and</a:t>
            </a:r>
          </a:p>
          <a:p>
            <a:r>
              <a:rPr lang="en-US" dirty="0"/>
              <a:t>Amends KRS 504.150 to provide that the treating professional or the Commonwealth shall petition the sentencing court for involuntary hospitalization or admission under KRS Chapters 202A or 202B or court-ordered community-based outpatient treatment under KRS Chapter 202A.</a:t>
            </a:r>
          </a:p>
          <a:p>
            <a:endParaRPr lang="en-US" dirty="0"/>
          </a:p>
        </p:txBody>
      </p:sp>
    </p:spTree>
    <p:extLst>
      <p:ext uri="{BB962C8B-B14F-4D97-AF65-F5344CB8AC3E}">
        <p14:creationId xmlns:p14="http://schemas.microsoft.com/office/powerpoint/2010/main" val="202187095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1B1D78-E963-4C6A-AB20-FFA90F0FF605}"/>
              </a:ext>
            </a:extLst>
          </p:cNvPr>
          <p:cNvSpPr>
            <a:spLocks noGrp="1"/>
          </p:cNvSpPr>
          <p:nvPr>
            <p:ph type="title"/>
          </p:nvPr>
        </p:nvSpPr>
        <p:spPr/>
        <p:txBody>
          <a:bodyPr/>
          <a:lstStyle/>
          <a:p>
            <a:r>
              <a:rPr lang="en-US" dirty="0"/>
              <a:t>HB 521 – Stalking and Criminal Trespass</a:t>
            </a:r>
          </a:p>
        </p:txBody>
      </p:sp>
      <p:sp>
        <p:nvSpPr>
          <p:cNvPr id="3" name="Content Placeholder 2">
            <a:extLst>
              <a:ext uri="{FF2B5EF4-FFF2-40B4-BE49-F238E27FC236}">
                <a16:creationId xmlns:a16="http://schemas.microsoft.com/office/drawing/2014/main" id="{5EC8DE2A-68A2-4FF6-8CC9-6AE38EAEBCE4}"/>
              </a:ext>
            </a:extLst>
          </p:cNvPr>
          <p:cNvSpPr>
            <a:spLocks noGrp="1"/>
          </p:cNvSpPr>
          <p:nvPr>
            <p:ph idx="1"/>
          </p:nvPr>
        </p:nvSpPr>
        <p:spPr/>
        <p:txBody>
          <a:bodyPr/>
          <a:lstStyle/>
          <a:p>
            <a:r>
              <a:rPr lang="en-US" dirty="0"/>
              <a:t>Amends KRS 508.130 to define “course of conduct” to include, among previously established acts under the statute:</a:t>
            </a:r>
          </a:p>
          <a:p>
            <a:pPr lvl="1"/>
            <a:r>
              <a:rPr lang="en-US" dirty="0"/>
              <a:t>Those acts by which a person, directly or indirectly, by any means or method follows, monitors, observes, surveils, or threatens another person, or interferes with another person’s property; or</a:t>
            </a:r>
          </a:p>
          <a:p>
            <a:pPr lvl="1"/>
            <a:r>
              <a:rPr lang="en-US" dirty="0"/>
              <a:t>The use of any equipment, instrument, or machine including internet applications, social media platforms, email, text messages, instant messages, or any other electronic network;</a:t>
            </a:r>
          </a:p>
          <a:p>
            <a:pPr marL="347472" indent="-347472" algn="l" rtl="0" eaLnBrk="1" latinLnBrk="0" hangingPunct="1">
              <a:spcBef>
                <a:spcPts val="1000"/>
              </a:spcBef>
              <a:spcAft>
                <a:spcPts val="0"/>
              </a:spcAft>
              <a:buClr>
                <a:schemeClr val="accent1"/>
              </a:buClr>
              <a:buSzPct val="80000"/>
              <a:buFont typeface="Wingdings 3" panose="05040102010807070707" pitchFamily="18" charset="2"/>
              <a:buChar char="u"/>
            </a:pPr>
            <a:r>
              <a:rPr lang="en-US" b="0" i="0" kern="1200" dirty="0">
                <a:solidFill>
                  <a:srgbClr val="404040"/>
                </a:solidFill>
                <a:effectLst/>
                <a:latin typeface="Century Gothic" panose="020B0502020202020204" pitchFamily="34" charset="0"/>
                <a:ea typeface="+mn-ea"/>
                <a:cs typeface="+mn-cs"/>
              </a:rPr>
              <a:t>Amends KRS 508.130 to define “social media platform”;</a:t>
            </a:r>
          </a:p>
          <a:p>
            <a:pPr marL="347472" indent="-347472" algn="l" rtl="0" eaLnBrk="1" latinLnBrk="0" hangingPunct="1">
              <a:spcBef>
                <a:spcPts val="1000"/>
              </a:spcBef>
              <a:spcAft>
                <a:spcPts val="0"/>
              </a:spcAft>
              <a:buClr>
                <a:schemeClr val="accent1"/>
              </a:buClr>
              <a:buSzPct val="80000"/>
              <a:buFont typeface="Wingdings 3" panose="05040102010807070707" pitchFamily="18" charset="2"/>
              <a:buChar char="u"/>
            </a:pPr>
            <a:r>
              <a:rPr lang="en-US" dirty="0">
                <a:solidFill>
                  <a:srgbClr val="404040"/>
                </a:solidFill>
                <a:latin typeface="Century Gothic" panose="020B0502020202020204" pitchFamily="34" charset="0"/>
              </a:rPr>
              <a:t>Provides that stalking is a Class D felony unless any of the following apply:</a:t>
            </a:r>
            <a:endParaRPr lang="en-US" dirty="0">
              <a:effectLst/>
            </a:endParaRPr>
          </a:p>
          <a:p>
            <a:pPr lvl="1"/>
            <a:endParaRPr lang="en-US" dirty="0"/>
          </a:p>
          <a:p>
            <a:endParaRPr lang="en-US" dirty="0"/>
          </a:p>
          <a:p>
            <a:endParaRPr lang="en-US" dirty="0"/>
          </a:p>
        </p:txBody>
      </p:sp>
    </p:spTree>
    <p:extLst>
      <p:ext uri="{BB962C8B-B14F-4D97-AF65-F5344CB8AC3E}">
        <p14:creationId xmlns:p14="http://schemas.microsoft.com/office/powerpoint/2010/main" val="211542482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5C7A4B-7648-4564-9565-85832D0EE794}"/>
              </a:ext>
            </a:extLst>
          </p:cNvPr>
          <p:cNvSpPr>
            <a:spLocks noGrp="1"/>
          </p:cNvSpPr>
          <p:nvPr>
            <p:ph type="title"/>
          </p:nvPr>
        </p:nvSpPr>
        <p:spPr/>
        <p:txBody>
          <a:bodyPr/>
          <a:lstStyle/>
          <a:p>
            <a:r>
              <a:rPr lang="en-US" dirty="0"/>
              <a:t>HB 521 – Continued</a:t>
            </a:r>
          </a:p>
        </p:txBody>
      </p:sp>
      <p:sp>
        <p:nvSpPr>
          <p:cNvPr id="3" name="Content Placeholder 2">
            <a:extLst>
              <a:ext uri="{FF2B5EF4-FFF2-40B4-BE49-F238E27FC236}">
                <a16:creationId xmlns:a16="http://schemas.microsoft.com/office/drawing/2014/main" id="{3C4734F4-27A1-4F57-8A3A-93C0A0F7AAF3}"/>
              </a:ext>
            </a:extLst>
          </p:cNvPr>
          <p:cNvSpPr>
            <a:spLocks noGrp="1"/>
          </p:cNvSpPr>
          <p:nvPr>
            <p:ph idx="1"/>
          </p:nvPr>
        </p:nvSpPr>
        <p:spPr/>
        <p:txBody>
          <a:bodyPr>
            <a:normAutofit lnSpcReduction="10000"/>
          </a:bodyPr>
          <a:lstStyle/>
          <a:p>
            <a:r>
              <a:rPr lang="en-US" dirty="0"/>
              <a:t>A protective order has been issued by the court to protect the same victim or victims and the defendant has been served with the summons or order or has been given actual notice;</a:t>
            </a:r>
          </a:p>
          <a:p>
            <a:r>
              <a:rPr lang="en-US" dirty="0"/>
              <a:t>A criminal complaint is currently pending with a court, law enforcement agency, or prosecutor by the same victim or victims and the defendant has been served with a summons or warrant or has been given actual notice;</a:t>
            </a:r>
          </a:p>
          <a:p>
            <a:r>
              <a:rPr lang="en-US" dirty="0"/>
              <a:t>The defendant has been convicted of or pled guilty within the previous 5 years to a felony or to a Class A misdemeanor against the same victim or victims;</a:t>
            </a:r>
          </a:p>
          <a:p>
            <a:r>
              <a:rPr lang="en-US" dirty="0"/>
              <a:t>The act or acts were committed while the defendant had a deadly weapon on or about his or her person; or</a:t>
            </a:r>
          </a:p>
        </p:txBody>
      </p:sp>
    </p:spTree>
    <p:extLst>
      <p:ext uri="{BB962C8B-B14F-4D97-AF65-F5344CB8AC3E}">
        <p14:creationId xmlns:p14="http://schemas.microsoft.com/office/powerpoint/2010/main" val="363368185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681C98-A7D2-4936-AA90-C2581CC2542C}"/>
              </a:ext>
            </a:extLst>
          </p:cNvPr>
          <p:cNvSpPr>
            <a:spLocks noGrp="1"/>
          </p:cNvSpPr>
          <p:nvPr>
            <p:ph type="title"/>
          </p:nvPr>
        </p:nvSpPr>
        <p:spPr/>
        <p:txBody>
          <a:bodyPr/>
          <a:lstStyle/>
          <a:p>
            <a:r>
              <a:rPr lang="en-US" dirty="0"/>
              <a:t>HB 521 - Continued</a:t>
            </a:r>
          </a:p>
        </p:txBody>
      </p:sp>
      <p:sp>
        <p:nvSpPr>
          <p:cNvPr id="3" name="Content Placeholder 2">
            <a:extLst>
              <a:ext uri="{FF2B5EF4-FFF2-40B4-BE49-F238E27FC236}">
                <a16:creationId xmlns:a16="http://schemas.microsoft.com/office/drawing/2014/main" id="{28639595-4C1F-43C1-ABC1-3F20699DCABF}"/>
              </a:ext>
            </a:extLst>
          </p:cNvPr>
          <p:cNvSpPr>
            <a:spLocks noGrp="1"/>
          </p:cNvSpPr>
          <p:nvPr>
            <p:ph idx="1"/>
          </p:nvPr>
        </p:nvSpPr>
        <p:spPr/>
        <p:txBody>
          <a:bodyPr>
            <a:normAutofit/>
          </a:bodyPr>
          <a:lstStyle/>
          <a:p>
            <a:r>
              <a:rPr lang="en-US" dirty="0"/>
              <a:t>The defendant’s act or acts place the victim or victims in reasonable fear of sexual contact as defined in KRS 510.010, physical injury, or death;</a:t>
            </a:r>
          </a:p>
          <a:p>
            <a:r>
              <a:rPr lang="en-US" dirty="0"/>
              <a:t>Any of those factors raises the conduct to a Class C felony;</a:t>
            </a:r>
          </a:p>
          <a:p>
            <a:r>
              <a:rPr lang="en-US" dirty="0"/>
              <a:t>Amends KRS 511.070 to expand the elements of criminal trespass in the second degree to include knowingly entering or remaining in a workplace while engaging in threatening behavior where notice against trespass is given;</a:t>
            </a:r>
          </a:p>
          <a:p>
            <a:r>
              <a:rPr lang="en-US" dirty="0"/>
              <a:t>Amends KRS 511.070 to enhance criminal trespass in the second degree to a Class A misdemeanor if a person commits a second or subsequent offense within 3 years of the prior offense; and</a:t>
            </a:r>
          </a:p>
          <a:p>
            <a:endParaRPr lang="en-US" dirty="0"/>
          </a:p>
        </p:txBody>
      </p:sp>
    </p:spTree>
    <p:extLst>
      <p:ext uri="{BB962C8B-B14F-4D97-AF65-F5344CB8AC3E}">
        <p14:creationId xmlns:p14="http://schemas.microsoft.com/office/powerpoint/2010/main" val="371862744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437A8C-0B8E-46CF-B6FB-E52068AFA311}"/>
              </a:ext>
            </a:extLst>
          </p:cNvPr>
          <p:cNvSpPr>
            <a:spLocks noGrp="1"/>
          </p:cNvSpPr>
          <p:nvPr>
            <p:ph type="title"/>
          </p:nvPr>
        </p:nvSpPr>
        <p:spPr/>
        <p:txBody>
          <a:bodyPr/>
          <a:lstStyle/>
          <a:p>
            <a:r>
              <a:rPr lang="en-US" dirty="0"/>
              <a:t>HB 521 - Continued</a:t>
            </a:r>
          </a:p>
        </p:txBody>
      </p:sp>
      <p:sp>
        <p:nvSpPr>
          <p:cNvPr id="3" name="Content Placeholder 2">
            <a:extLst>
              <a:ext uri="{FF2B5EF4-FFF2-40B4-BE49-F238E27FC236}">
                <a16:creationId xmlns:a16="http://schemas.microsoft.com/office/drawing/2014/main" id="{98CCC23E-1F42-46EC-B536-79AB86840A68}"/>
              </a:ext>
            </a:extLst>
          </p:cNvPr>
          <p:cNvSpPr>
            <a:spLocks noGrp="1"/>
          </p:cNvSpPr>
          <p:nvPr>
            <p:ph idx="1"/>
          </p:nvPr>
        </p:nvSpPr>
        <p:spPr/>
        <p:txBody>
          <a:bodyPr/>
          <a:lstStyle/>
          <a:p>
            <a:pPr marL="347472" indent="-347472" algn="l" rtl="0" eaLnBrk="1" latinLnBrk="0" hangingPunct="1">
              <a:spcBef>
                <a:spcPts val="1000"/>
              </a:spcBef>
              <a:spcAft>
                <a:spcPts val="0"/>
              </a:spcAft>
              <a:buClr>
                <a:schemeClr val="accent1"/>
              </a:buClr>
              <a:buSzPct val="80000"/>
              <a:buFont typeface="Wingdings 3" panose="05040102010807070707" pitchFamily="18" charset="2"/>
              <a:buChar char="u"/>
            </a:pPr>
            <a:r>
              <a:rPr lang="en-US" dirty="0"/>
              <a:t>Amends KRS 511.080 </a:t>
            </a:r>
            <a:r>
              <a:rPr lang="en-US" sz="1800" b="0" i="0" kern="1200" dirty="0">
                <a:solidFill>
                  <a:srgbClr val="404040"/>
                </a:solidFill>
                <a:effectLst/>
                <a:latin typeface="Century Gothic" panose="020B0502020202020204" pitchFamily="34" charset="0"/>
                <a:ea typeface="+mn-ea"/>
                <a:cs typeface="+mn-cs"/>
              </a:rPr>
              <a:t>to enhance criminal trespass in the third degree to a Class B misdemeanor if a person commits a second or subsequent offense within </a:t>
            </a:r>
            <a:r>
              <a:rPr lang="en-US" dirty="0">
                <a:solidFill>
                  <a:srgbClr val="404040"/>
                </a:solidFill>
                <a:latin typeface="Century Gothic" panose="020B0502020202020204" pitchFamily="34" charset="0"/>
              </a:rPr>
              <a:t>3</a:t>
            </a:r>
            <a:r>
              <a:rPr lang="en-US" sz="1800" b="0" i="0" kern="1200" dirty="0">
                <a:solidFill>
                  <a:srgbClr val="404040"/>
                </a:solidFill>
                <a:effectLst/>
                <a:latin typeface="Century Gothic" panose="020B0502020202020204" pitchFamily="34" charset="0"/>
                <a:ea typeface="+mn-ea"/>
                <a:cs typeface="+mn-cs"/>
              </a:rPr>
              <a:t> years of the prior offense.</a:t>
            </a:r>
            <a:endParaRPr lang="en-US" sz="1800" dirty="0">
              <a:effectLst/>
            </a:endParaRPr>
          </a:p>
          <a:p>
            <a:endParaRPr lang="en-US" dirty="0"/>
          </a:p>
        </p:txBody>
      </p:sp>
    </p:spTree>
    <p:extLst>
      <p:ext uri="{BB962C8B-B14F-4D97-AF65-F5344CB8AC3E}">
        <p14:creationId xmlns:p14="http://schemas.microsoft.com/office/powerpoint/2010/main" val="123997584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468F4D-71FD-459E-8341-00900D1092F4}"/>
              </a:ext>
            </a:extLst>
          </p:cNvPr>
          <p:cNvSpPr>
            <a:spLocks noGrp="1"/>
          </p:cNvSpPr>
          <p:nvPr>
            <p:ph type="title"/>
          </p:nvPr>
        </p:nvSpPr>
        <p:spPr/>
        <p:txBody>
          <a:bodyPr/>
          <a:lstStyle/>
          <a:p>
            <a:r>
              <a:rPr lang="en-US" dirty="0"/>
              <a:t>HB 611 – Domestic Relations</a:t>
            </a:r>
          </a:p>
        </p:txBody>
      </p:sp>
      <p:sp>
        <p:nvSpPr>
          <p:cNvPr id="3" name="Content Placeholder 2">
            <a:extLst>
              <a:ext uri="{FF2B5EF4-FFF2-40B4-BE49-F238E27FC236}">
                <a16:creationId xmlns:a16="http://schemas.microsoft.com/office/drawing/2014/main" id="{334057C7-0076-4B6E-ADE1-7B83F2F5A76B}"/>
              </a:ext>
            </a:extLst>
          </p:cNvPr>
          <p:cNvSpPr>
            <a:spLocks noGrp="1"/>
          </p:cNvSpPr>
          <p:nvPr>
            <p:ph idx="1"/>
          </p:nvPr>
        </p:nvSpPr>
        <p:spPr/>
        <p:txBody>
          <a:bodyPr>
            <a:normAutofit/>
          </a:bodyPr>
          <a:lstStyle/>
          <a:p>
            <a:r>
              <a:rPr lang="en-US" dirty="0"/>
              <a:t>Creates a new section of KRS Chapter 508 to provide that a judgment of conviction for assault in the first degree or assault in the second degree, or a felony criminal attempt, conspiracy, facilitation, or solicitation to commit assault in the first degree or second degree shall operate as an application for an order of protection under KRS Chapter 403 or as an interpersonal protective order under KRS Chapter 456 if the relationship between the defendant and the victim meets the definition of a family member or member of an unmarried couple or dating relationship; and</a:t>
            </a:r>
          </a:p>
          <a:p>
            <a:r>
              <a:rPr lang="en-US" dirty="0"/>
              <a:t>Amends KRS </a:t>
            </a:r>
            <a:r>
              <a:rPr lang="en-US" dirty="0" err="1"/>
              <a:t>209A.122</a:t>
            </a:r>
            <a:r>
              <a:rPr lang="en-US" dirty="0"/>
              <a:t> to require the Administrative Office of the Courts to provide information regarding whether parties to a petition for an order of protection were represented by legal counsel.</a:t>
            </a:r>
          </a:p>
          <a:p>
            <a:endParaRPr lang="en-US" dirty="0"/>
          </a:p>
        </p:txBody>
      </p:sp>
    </p:spTree>
    <p:extLst>
      <p:ext uri="{BB962C8B-B14F-4D97-AF65-F5344CB8AC3E}">
        <p14:creationId xmlns:p14="http://schemas.microsoft.com/office/powerpoint/2010/main" val="14043589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B05C3CC-FC4D-4F08-810E-F8FF7365AA24}"/>
              </a:ext>
            </a:extLst>
          </p:cNvPr>
          <p:cNvSpPr txBox="1"/>
          <p:nvPr/>
        </p:nvSpPr>
        <p:spPr>
          <a:xfrm>
            <a:off x="976648" y="2244060"/>
            <a:ext cx="10238704" cy="2369880"/>
          </a:xfrm>
          <a:prstGeom prst="rect">
            <a:avLst/>
          </a:prstGeom>
          <a:noFill/>
        </p:spPr>
        <p:txBody>
          <a:bodyPr wrap="square" rtlCol="0">
            <a:spAutoFit/>
          </a:bodyPr>
          <a:lstStyle/>
          <a:p>
            <a:pPr algn="ctr"/>
            <a:r>
              <a:rPr lang="en-US" sz="8800" b="1" dirty="0">
                <a:cs typeface="Segoe UI" panose="020B0502040204020203" pitchFamily="34" charset="0"/>
              </a:rPr>
              <a:t>14.92%</a:t>
            </a:r>
          </a:p>
          <a:p>
            <a:pPr algn="ctr"/>
            <a:r>
              <a:rPr lang="en-US" sz="6000" dirty="0">
                <a:cs typeface="Segoe UI" panose="020B0502040204020203" pitchFamily="34" charset="0"/>
              </a:rPr>
              <a:t>2026 Bill Passage Rate</a:t>
            </a:r>
          </a:p>
        </p:txBody>
      </p:sp>
    </p:spTree>
    <p:extLst>
      <p:ext uri="{BB962C8B-B14F-4D97-AF65-F5344CB8AC3E}">
        <p14:creationId xmlns:p14="http://schemas.microsoft.com/office/powerpoint/2010/main" val="102147800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6BB3BC-33DA-455C-AE98-63FBD897840E}"/>
              </a:ext>
            </a:extLst>
          </p:cNvPr>
          <p:cNvSpPr>
            <a:spLocks noGrp="1"/>
          </p:cNvSpPr>
          <p:nvPr>
            <p:ph type="title"/>
          </p:nvPr>
        </p:nvSpPr>
        <p:spPr>
          <a:xfrm>
            <a:off x="1154953" y="973667"/>
            <a:ext cx="9113170" cy="989604"/>
          </a:xfrm>
        </p:spPr>
        <p:txBody>
          <a:bodyPr/>
          <a:lstStyle/>
          <a:p>
            <a:r>
              <a:rPr lang="en-US" dirty="0"/>
              <a:t>HB 185 – Employment Matters</a:t>
            </a:r>
          </a:p>
        </p:txBody>
      </p:sp>
      <p:sp>
        <p:nvSpPr>
          <p:cNvPr id="3" name="Content Placeholder 2">
            <a:extLst>
              <a:ext uri="{FF2B5EF4-FFF2-40B4-BE49-F238E27FC236}">
                <a16:creationId xmlns:a16="http://schemas.microsoft.com/office/drawing/2014/main" id="{40B5D2D3-A04D-43F6-A0BF-68190E2313CC}"/>
              </a:ext>
            </a:extLst>
          </p:cNvPr>
          <p:cNvSpPr>
            <a:spLocks noGrp="1"/>
          </p:cNvSpPr>
          <p:nvPr>
            <p:ph idx="1"/>
          </p:nvPr>
        </p:nvSpPr>
        <p:spPr/>
        <p:txBody>
          <a:bodyPr>
            <a:normAutofit/>
          </a:bodyPr>
          <a:lstStyle/>
          <a:p>
            <a:r>
              <a:rPr lang="en-US" dirty="0"/>
              <a:t>Creates new sections of KRS Chapter 335B.010 to </a:t>
            </a:r>
            <a:r>
              <a:rPr lang="en-US" dirty="0" err="1"/>
              <a:t>335B.070</a:t>
            </a:r>
            <a:r>
              <a:rPr lang="en-US" dirty="0"/>
              <a:t> to require hiring or licensing authorities that consider criminal background checks as part of the application process to establish an application process that gives persons convicted of a crime an opportunity to obtain a determination of whether the crime will disqualify the individual from a position of public employment or an occupation for which a professional license is required before pursuing training or employment for that occupation or position;</a:t>
            </a:r>
          </a:p>
          <a:p>
            <a:r>
              <a:rPr lang="en-US" dirty="0"/>
              <a:t>Requires the hiring or licensing authority to request additional information for consideration from the individual and afford the individual an opportunity for an in-person, telephone, or video hearing; </a:t>
            </a:r>
          </a:p>
          <a:p>
            <a:endParaRPr lang="en-US" dirty="0"/>
          </a:p>
        </p:txBody>
      </p:sp>
    </p:spTree>
    <p:extLst>
      <p:ext uri="{BB962C8B-B14F-4D97-AF65-F5344CB8AC3E}">
        <p14:creationId xmlns:p14="http://schemas.microsoft.com/office/powerpoint/2010/main" val="295505992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C0E1D0-D498-47E4-BB1B-BBAA847F12B3}"/>
              </a:ext>
            </a:extLst>
          </p:cNvPr>
          <p:cNvSpPr>
            <a:spLocks noGrp="1"/>
          </p:cNvSpPr>
          <p:nvPr>
            <p:ph type="title"/>
          </p:nvPr>
        </p:nvSpPr>
        <p:spPr/>
        <p:txBody>
          <a:bodyPr/>
          <a:lstStyle/>
          <a:p>
            <a:r>
              <a:rPr lang="en-US" dirty="0"/>
              <a:t>HB 185 - Continued</a:t>
            </a:r>
          </a:p>
        </p:txBody>
      </p:sp>
      <p:sp>
        <p:nvSpPr>
          <p:cNvPr id="3" name="Content Placeholder 2">
            <a:extLst>
              <a:ext uri="{FF2B5EF4-FFF2-40B4-BE49-F238E27FC236}">
                <a16:creationId xmlns:a16="http://schemas.microsoft.com/office/drawing/2014/main" id="{0AC0960F-7248-4AC7-BE11-9A1ABF488477}"/>
              </a:ext>
            </a:extLst>
          </p:cNvPr>
          <p:cNvSpPr>
            <a:spLocks noGrp="1"/>
          </p:cNvSpPr>
          <p:nvPr>
            <p:ph idx="1"/>
          </p:nvPr>
        </p:nvSpPr>
        <p:spPr/>
        <p:txBody>
          <a:bodyPr>
            <a:normAutofit fontScale="92500" lnSpcReduction="20000"/>
          </a:bodyPr>
          <a:lstStyle/>
          <a:p>
            <a:pPr marL="347472" indent="-347472" algn="l" rtl="0" eaLnBrk="1" latinLnBrk="0" hangingPunct="1">
              <a:spcBef>
                <a:spcPts val="1000"/>
              </a:spcBef>
              <a:spcAft>
                <a:spcPts val="0"/>
              </a:spcAft>
              <a:buClr>
                <a:schemeClr val="accent1"/>
              </a:buClr>
              <a:buSzPct val="80000"/>
              <a:buFont typeface="Wingdings 3" panose="05040102010807070707" pitchFamily="18" charset="2"/>
              <a:buChar char="u"/>
            </a:pPr>
            <a:r>
              <a:rPr lang="en-US" sz="1800" b="0" i="0" kern="1200" dirty="0">
                <a:solidFill>
                  <a:srgbClr val="404040"/>
                </a:solidFill>
                <a:effectLst/>
                <a:latin typeface="Century Gothic" panose="020B0502020202020204" pitchFamily="34" charset="0"/>
                <a:ea typeface="+mn-ea"/>
                <a:cs typeface="+mn-cs"/>
              </a:rPr>
              <a:t>Amends KRS </a:t>
            </a:r>
            <a:r>
              <a:rPr lang="en-US" sz="1800" b="0" i="0" kern="1200" dirty="0" err="1">
                <a:solidFill>
                  <a:srgbClr val="404040"/>
                </a:solidFill>
                <a:effectLst/>
                <a:latin typeface="Century Gothic" panose="020B0502020202020204" pitchFamily="34" charset="0"/>
                <a:ea typeface="+mn-ea"/>
                <a:cs typeface="+mn-cs"/>
              </a:rPr>
              <a:t>335B.020</a:t>
            </a:r>
            <a:r>
              <a:rPr lang="en-US" sz="1800" b="0" i="0" kern="1200" dirty="0">
                <a:solidFill>
                  <a:srgbClr val="404040"/>
                </a:solidFill>
                <a:effectLst/>
                <a:latin typeface="Century Gothic" panose="020B0502020202020204" pitchFamily="34" charset="0"/>
                <a:ea typeface="+mn-ea"/>
                <a:cs typeface="+mn-cs"/>
              </a:rPr>
              <a:t> to require consideration of specified items submitted by the applicant in determining whether a conviction directly relates to the position of public employment sought or the occupation sought which may include the:</a:t>
            </a:r>
            <a:endParaRPr lang="en-US" sz="1800" dirty="0">
              <a:effectLst/>
            </a:endParaRPr>
          </a:p>
          <a:p>
            <a:pPr lvl="1"/>
            <a:r>
              <a:rPr lang="en-US" dirty="0"/>
              <a:t>Nature and seriousness of the crime;</a:t>
            </a:r>
          </a:p>
          <a:p>
            <a:pPr lvl="1"/>
            <a:r>
              <a:rPr lang="en-US" dirty="0"/>
              <a:t>Individual’s ages when the offense was committed; </a:t>
            </a:r>
          </a:p>
          <a:p>
            <a:pPr lvl="1"/>
            <a:r>
              <a:rPr lang="en-US" dirty="0"/>
              <a:t>Length of time since the offense was committed;</a:t>
            </a:r>
          </a:p>
          <a:p>
            <a:pPr lvl="1"/>
            <a:r>
              <a:rPr lang="en-US" dirty="0"/>
              <a:t>Relationship of the crime to the position or occupation for which a license is sought; and</a:t>
            </a:r>
          </a:p>
          <a:p>
            <a:pPr lvl="1"/>
            <a:r>
              <a:rPr lang="en-US" dirty="0"/>
              <a:t>Relationship of the crime to the ability, capacity, and fitness required to perform the duties and discharge the responsibilities of the public employment position or licensed occupation;</a:t>
            </a:r>
          </a:p>
          <a:p>
            <a:pPr lvl="1"/>
            <a:r>
              <a:rPr lang="en-US" dirty="0"/>
              <a:t>Bonding requirements, if any; and</a:t>
            </a:r>
          </a:p>
          <a:p>
            <a:pPr lvl="1"/>
            <a:r>
              <a:rPr lang="en-US" dirty="0"/>
              <a:t>Evidence of rehabilitation;</a:t>
            </a:r>
          </a:p>
        </p:txBody>
      </p:sp>
    </p:spTree>
    <p:extLst>
      <p:ext uri="{BB962C8B-B14F-4D97-AF65-F5344CB8AC3E}">
        <p14:creationId xmlns:p14="http://schemas.microsoft.com/office/powerpoint/2010/main" val="2280451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9673C6-F40E-4F97-984D-E8521525E62C}"/>
              </a:ext>
            </a:extLst>
          </p:cNvPr>
          <p:cNvSpPr>
            <a:spLocks noGrp="1"/>
          </p:cNvSpPr>
          <p:nvPr>
            <p:ph type="title"/>
          </p:nvPr>
        </p:nvSpPr>
        <p:spPr/>
        <p:txBody>
          <a:bodyPr/>
          <a:lstStyle/>
          <a:p>
            <a:r>
              <a:rPr lang="en-US" dirty="0"/>
              <a:t>HB 185 - Continued</a:t>
            </a:r>
          </a:p>
        </p:txBody>
      </p:sp>
      <p:sp>
        <p:nvSpPr>
          <p:cNvPr id="3" name="Content Placeholder 2">
            <a:extLst>
              <a:ext uri="{FF2B5EF4-FFF2-40B4-BE49-F238E27FC236}">
                <a16:creationId xmlns:a16="http://schemas.microsoft.com/office/drawing/2014/main" id="{325EFC00-666E-4EC1-8EDF-D519C86B65E7}"/>
              </a:ext>
            </a:extLst>
          </p:cNvPr>
          <p:cNvSpPr>
            <a:spLocks noGrp="1"/>
          </p:cNvSpPr>
          <p:nvPr>
            <p:ph idx="1"/>
          </p:nvPr>
        </p:nvSpPr>
        <p:spPr/>
        <p:txBody>
          <a:bodyPr/>
          <a:lstStyle/>
          <a:p>
            <a:pPr marL="347472" indent="-347472" algn="l" rtl="0" eaLnBrk="1" latinLnBrk="0" hangingPunct="1">
              <a:spcBef>
                <a:spcPts val="1000"/>
              </a:spcBef>
              <a:spcAft>
                <a:spcPts val="0"/>
              </a:spcAft>
              <a:buClr>
                <a:schemeClr val="accent1"/>
              </a:buClr>
              <a:buSzPct val="80000"/>
              <a:buFont typeface="Wingdings 3" panose="05040102010807070707" pitchFamily="18" charset="2"/>
              <a:buChar char="u"/>
            </a:pPr>
            <a:r>
              <a:rPr lang="en-US" sz="1800" b="0" i="0" kern="1200" dirty="0">
                <a:solidFill>
                  <a:srgbClr val="404040"/>
                </a:solidFill>
                <a:effectLst/>
                <a:latin typeface="Century Gothic" panose="020B0502020202020204" pitchFamily="34" charset="0"/>
                <a:ea typeface="+mn-ea"/>
                <a:cs typeface="+mn-cs"/>
              </a:rPr>
              <a:t>Amends KRS </a:t>
            </a:r>
            <a:r>
              <a:rPr lang="en-US" sz="1800" b="0" i="0" kern="1200" dirty="0" err="1">
                <a:solidFill>
                  <a:srgbClr val="404040"/>
                </a:solidFill>
                <a:effectLst/>
                <a:latin typeface="Century Gothic" panose="020B0502020202020204" pitchFamily="34" charset="0"/>
                <a:ea typeface="+mn-ea"/>
                <a:cs typeface="+mn-cs"/>
              </a:rPr>
              <a:t>335B.030</a:t>
            </a:r>
            <a:r>
              <a:rPr lang="en-US" sz="1800" b="0" i="0" kern="1200" dirty="0">
                <a:solidFill>
                  <a:srgbClr val="404040"/>
                </a:solidFill>
                <a:effectLst/>
                <a:latin typeface="Century Gothic" panose="020B0502020202020204" pitchFamily="34" charset="0"/>
                <a:ea typeface="+mn-ea"/>
                <a:cs typeface="+mn-cs"/>
              </a:rPr>
              <a:t> to require hiring and licensing authorities to provide written findings of fact to the applicant upon determination;</a:t>
            </a:r>
          </a:p>
          <a:p>
            <a:pPr marL="347472" indent="-347472" algn="l" rtl="0" eaLnBrk="1" latinLnBrk="0" hangingPunct="1">
              <a:spcBef>
                <a:spcPts val="1000"/>
              </a:spcBef>
              <a:spcAft>
                <a:spcPts val="0"/>
              </a:spcAft>
              <a:buClr>
                <a:schemeClr val="accent1"/>
              </a:buClr>
              <a:buSzPct val="80000"/>
              <a:buFont typeface="Wingdings 3" panose="05040102010807070707" pitchFamily="18" charset="2"/>
              <a:buChar char="u"/>
            </a:pPr>
            <a:r>
              <a:rPr lang="en-US" dirty="0">
                <a:solidFill>
                  <a:srgbClr val="404040"/>
                </a:solidFill>
                <a:latin typeface="Century Gothic" panose="020B0502020202020204" pitchFamily="34" charset="0"/>
              </a:rPr>
              <a:t>Requires compliance no later than January 1, 2027;</a:t>
            </a:r>
            <a:endParaRPr lang="en-US" sz="1800" dirty="0">
              <a:effectLst/>
            </a:endParaRPr>
          </a:p>
          <a:p>
            <a:r>
              <a:rPr lang="en-US" dirty="0"/>
              <a:t>Amends KRS 337.010 to define “tipped employee”; and</a:t>
            </a:r>
          </a:p>
          <a:p>
            <a:r>
              <a:rPr lang="en-US" dirty="0"/>
              <a:t>Amends KRS 337.065 to provide that tip pooling arrangements may include tipped employees but shall not include salaried employees, managers, or supervisors.</a:t>
            </a:r>
          </a:p>
        </p:txBody>
      </p:sp>
    </p:spTree>
    <p:extLst>
      <p:ext uri="{BB962C8B-B14F-4D97-AF65-F5344CB8AC3E}">
        <p14:creationId xmlns:p14="http://schemas.microsoft.com/office/powerpoint/2010/main" val="386668146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7EDBD0-56B3-4ECE-862C-2BCABA8152AF}"/>
              </a:ext>
            </a:extLst>
          </p:cNvPr>
          <p:cNvSpPr>
            <a:spLocks noGrp="1"/>
          </p:cNvSpPr>
          <p:nvPr>
            <p:ph type="title"/>
          </p:nvPr>
        </p:nvSpPr>
        <p:spPr/>
        <p:txBody>
          <a:bodyPr/>
          <a:lstStyle/>
          <a:p>
            <a:r>
              <a:rPr lang="en-US" dirty="0"/>
              <a:t>HB 529 – Parole Board</a:t>
            </a:r>
          </a:p>
        </p:txBody>
      </p:sp>
      <p:sp>
        <p:nvSpPr>
          <p:cNvPr id="3" name="Content Placeholder 2">
            <a:extLst>
              <a:ext uri="{FF2B5EF4-FFF2-40B4-BE49-F238E27FC236}">
                <a16:creationId xmlns:a16="http://schemas.microsoft.com/office/drawing/2014/main" id="{F56FE83E-7065-43CC-A5E3-809F88DC9D15}"/>
              </a:ext>
            </a:extLst>
          </p:cNvPr>
          <p:cNvSpPr>
            <a:spLocks noGrp="1"/>
          </p:cNvSpPr>
          <p:nvPr>
            <p:ph idx="1"/>
          </p:nvPr>
        </p:nvSpPr>
        <p:spPr/>
        <p:txBody>
          <a:bodyPr/>
          <a:lstStyle/>
          <a:p>
            <a:r>
              <a:rPr lang="en-US" dirty="0"/>
              <a:t>Amends KRS 439.320 to stagger the terms of members of the Parole Board;</a:t>
            </a:r>
          </a:p>
          <a:p>
            <a:r>
              <a:rPr lang="en-US" dirty="0"/>
              <a:t>Allows the Parole Board to utilize panels of 2 or more members for parole and final parole revocation hearings; and</a:t>
            </a:r>
          </a:p>
          <a:p>
            <a:r>
              <a:rPr lang="en-US" dirty="0"/>
              <a:t>Amends KRS 439.340 to change the time for parole review eligibility from 90 days to 180 or more days remaining to serve.</a:t>
            </a:r>
          </a:p>
        </p:txBody>
      </p:sp>
    </p:spTree>
    <p:extLst>
      <p:ext uri="{BB962C8B-B14F-4D97-AF65-F5344CB8AC3E}">
        <p14:creationId xmlns:p14="http://schemas.microsoft.com/office/powerpoint/2010/main" val="278938534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36A7EE-4C2E-4C49-8528-9AB63F2585F9}"/>
              </a:ext>
            </a:extLst>
          </p:cNvPr>
          <p:cNvSpPr>
            <a:spLocks noGrp="1"/>
          </p:cNvSpPr>
          <p:nvPr>
            <p:ph type="title"/>
          </p:nvPr>
        </p:nvSpPr>
        <p:spPr>
          <a:xfrm>
            <a:off x="1154953" y="778933"/>
            <a:ext cx="9113170" cy="1134533"/>
          </a:xfrm>
        </p:spPr>
        <p:txBody>
          <a:bodyPr/>
          <a:lstStyle/>
          <a:p>
            <a:r>
              <a:rPr lang="en-US" dirty="0"/>
              <a:t>SB 17 – Protection of Children</a:t>
            </a:r>
          </a:p>
        </p:txBody>
      </p:sp>
      <p:sp>
        <p:nvSpPr>
          <p:cNvPr id="3" name="Content Placeholder 2">
            <a:extLst>
              <a:ext uri="{FF2B5EF4-FFF2-40B4-BE49-F238E27FC236}">
                <a16:creationId xmlns:a16="http://schemas.microsoft.com/office/drawing/2014/main" id="{8D657626-DEDF-4DF1-B282-C3D299C28567}"/>
              </a:ext>
            </a:extLst>
          </p:cNvPr>
          <p:cNvSpPr>
            <a:spLocks noGrp="1"/>
          </p:cNvSpPr>
          <p:nvPr>
            <p:ph idx="1"/>
          </p:nvPr>
        </p:nvSpPr>
        <p:spPr/>
        <p:txBody>
          <a:bodyPr>
            <a:normAutofit/>
          </a:bodyPr>
          <a:lstStyle/>
          <a:p>
            <a:r>
              <a:rPr lang="en-US" dirty="0"/>
              <a:t>Amends KRS 620.190 to limit the prohibition on serving on local citizen foster care review boards to employees of the Department for Community Based Service instead of all employees of CHFS;</a:t>
            </a:r>
          </a:p>
          <a:p>
            <a:r>
              <a:rPr lang="en-US" dirty="0"/>
              <a:t>Amends KRS 520.500 to add the Kentucky CASA Network to the definition of “association”;</a:t>
            </a:r>
          </a:p>
          <a:p>
            <a:r>
              <a:rPr lang="en-US" dirty="0"/>
              <a:t>Amends KRS 620.505 to decrease the minimum number of local CASA board members from 15 to 12; and</a:t>
            </a:r>
          </a:p>
          <a:p>
            <a:r>
              <a:rPr lang="en-US" dirty="0"/>
              <a:t>Removes the provision that local CASA programs are required to comply with National CASA Association Standards for programs.</a:t>
            </a:r>
          </a:p>
        </p:txBody>
      </p:sp>
    </p:spTree>
    <p:extLst>
      <p:ext uri="{BB962C8B-B14F-4D97-AF65-F5344CB8AC3E}">
        <p14:creationId xmlns:p14="http://schemas.microsoft.com/office/powerpoint/2010/main" val="324934625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047D6D-3A7B-46CC-ABEF-989CAB62C33C}"/>
              </a:ext>
            </a:extLst>
          </p:cNvPr>
          <p:cNvSpPr>
            <a:spLocks noGrp="1"/>
          </p:cNvSpPr>
          <p:nvPr>
            <p:ph type="title"/>
          </p:nvPr>
        </p:nvSpPr>
        <p:spPr/>
        <p:txBody>
          <a:bodyPr/>
          <a:lstStyle/>
          <a:p>
            <a:r>
              <a:rPr lang="en-US" dirty="0"/>
              <a:t>HB 778 – Child Welfare</a:t>
            </a:r>
          </a:p>
        </p:txBody>
      </p:sp>
      <p:sp>
        <p:nvSpPr>
          <p:cNvPr id="3" name="Content Placeholder 2">
            <a:extLst>
              <a:ext uri="{FF2B5EF4-FFF2-40B4-BE49-F238E27FC236}">
                <a16:creationId xmlns:a16="http://schemas.microsoft.com/office/drawing/2014/main" id="{67ECB1DE-7B36-4621-9B88-2FF92647C43F}"/>
              </a:ext>
            </a:extLst>
          </p:cNvPr>
          <p:cNvSpPr>
            <a:spLocks noGrp="1"/>
          </p:cNvSpPr>
          <p:nvPr>
            <p:ph idx="1"/>
          </p:nvPr>
        </p:nvSpPr>
        <p:spPr/>
        <p:txBody>
          <a:bodyPr>
            <a:normAutofit lnSpcReduction="10000"/>
          </a:bodyPr>
          <a:lstStyle/>
          <a:p>
            <a:r>
              <a:rPr lang="en-US" dirty="0"/>
              <a:t>Amends KRS 508.090 to add “neglect” to the statute and enhance the definition to include “ingestion or inhalation of a controlled substance”;</a:t>
            </a:r>
          </a:p>
          <a:p>
            <a:r>
              <a:rPr lang="en-US" dirty="0"/>
              <a:t>Amends KRS 508.100, 508.110, and 508.120 to include “neglect” as a violation of the criminal abuse statute in addition to “abuse” and replaces “may cause serious physical injury” to “creates a substantial and unjustifiable risk of serious physical injury”; </a:t>
            </a:r>
          </a:p>
          <a:p>
            <a:r>
              <a:rPr lang="en-US" dirty="0"/>
              <a:t>Changes the age from a person under 12 to a person under 13; and</a:t>
            </a:r>
          </a:p>
          <a:p>
            <a:r>
              <a:rPr lang="en-US" dirty="0"/>
              <a:t>Further amends KRS 508.120 to establish that if the victim is under the age of 13 and suffered serious physical injury by the ingestion or inhalation of a controlled substance, the penalty is enhanced from a Class A misdemeanor to a Class D felony.</a:t>
            </a:r>
          </a:p>
        </p:txBody>
      </p:sp>
    </p:spTree>
    <p:extLst>
      <p:ext uri="{BB962C8B-B14F-4D97-AF65-F5344CB8AC3E}">
        <p14:creationId xmlns:p14="http://schemas.microsoft.com/office/powerpoint/2010/main" val="127489129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1E5458F-1574-4C0E-9EE6-6CDFB469F585}"/>
              </a:ext>
            </a:extLst>
          </p:cNvPr>
          <p:cNvSpPr txBox="1"/>
          <p:nvPr/>
        </p:nvSpPr>
        <p:spPr>
          <a:xfrm>
            <a:off x="3048000" y="2958353"/>
            <a:ext cx="6069106" cy="1107996"/>
          </a:xfrm>
          <a:prstGeom prst="rect">
            <a:avLst/>
          </a:prstGeom>
          <a:noFill/>
        </p:spPr>
        <p:txBody>
          <a:bodyPr wrap="square">
            <a:spAutoFit/>
          </a:bodyPr>
          <a:lstStyle/>
          <a:p>
            <a:pPr algn="ctr"/>
            <a:r>
              <a:rPr lang="en-US" sz="6600" b="1" dirty="0"/>
              <a:t>CIVIL MATTERS</a:t>
            </a:r>
          </a:p>
        </p:txBody>
      </p:sp>
    </p:spTree>
    <p:extLst>
      <p:ext uri="{BB962C8B-B14F-4D97-AF65-F5344CB8AC3E}">
        <p14:creationId xmlns:p14="http://schemas.microsoft.com/office/powerpoint/2010/main" val="316124870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CFD607-44A0-4932-84A4-DFB17CB314CD}"/>
              </a:ext>
            </a:extLst>
          </p:cNvPr>
          <p:cNvSpPr>
            <a:spLocks noGrp="1"/>
          </p:cNvSpPr>
          <p:nvPr>
            <p:ph type="title"/>
          </p:nvPr>
        </p:nvSpPr>
        <p:spPr/>
        <p:txBody>
          <a:bodyPr/>
          <a:lstStyle/>
          <a:p>
            <a:r>
              <a:rPr lang="en-US" dirty="0"/>
              <a:t>HB 78 – Firearms Liability Protections</a:t>
            </a:r>
          </a:p>
        </p:txBody>
      </p:sp>
      <p:sp>
        <p:nvSpPr>
          <p:cNvPr id="3" name="Content Placeholder 2">
            <a:extLst>
              <a:ext uri="{FF2B5EF4-FFF2-40B4-BE49-F238E27FC236}">
                <a16:creationId xmlns:a16="http://schemas.microsoft.com/office/drawing/2014/main" id="{19CBAE87-AF97-4B29-8495-D88D5B433C67}"/>
              </a:ext>
            </a:extLst>
          </p:cNvPr>
          <p:cNvSpPr>
            <a:spLocks noGrp="1"/>
          </p:cNvSpPr>
          <p:nvPr>
            <p:ph idx="1"/>
          </p:nvPr>
        </p:nvSpPr>
        <p:spPr/>
        <p:txBody>
          <a:bodyPr>
            <a:normAutofit fontScale="92500" lnSpcReduction="20000"/>
          </a:bodyPr>
          <a:lstStyle/>
          <a:p>
            <a:r>
              <a:rPr lang="en-US" dirty="0"/>
              <a:t>Creates a new section of KRS Chapter 411 to define terms;</a:t>
            </a:r>
          </a:p>
          <a:p>
            <a:r>
              <a:rPr lang="en-US" dirty="0"/>
              <a:t>Establishes liability protections for manufacturers and sellers of firearms and ammunition, and trade associations, against specified legal actions arising from criminal or unlawful use of firearms or ammunition;</a:t>
            </a:r>
          </a:p>
          <a:p>
            <a:r>
              <a:rPr lang="en-US" dirty="0"/>
              <a:t>Establishes criteria for any qualified civil liability action involving a claim premised on an exception to immunity;</a:t>
            </a:r>
          </a:p>
          <a:p>
            <a:r>
              <a:rPr lang="en-US" dirty="0"/>
              <a:t>Establishes procedures, timelines, and burden of proof;</a:t>
            </a:r>
          </a:p>
          <a:p>
            <a:r>
              <a:rPr lang="en-US" dirty="0"/>
              <a:t>Provides the Attorney General with enforcement authority;</a:t>
            </a:r>
          </a:p>
          <a:p>
            <a:r>
              <a:rPr lang="en-US" dirty="0"/>
              <a:t>Provides the provisions apply to any qualified civil liability action filed after the effective date of the Act; </a:t>
            </a:r>
          </a:p>
          <a:p>
            <a:r>
              <a:rPr lang="en-US" dirty="0"/>
              <a:t>Contains an Emergency Clause.</a:t>
            </a:r>
          </a:p>
        </p:txBody>
      </p:sp>
    </p:spTree>
    <p:extLst>
      <p:ext uri="{BB962C8B-B14F-4D97-AF65-F5344CB8AC3E}">
        <p14:creationId xmlns:p14="http://schemas.microsoft.com/office/powerpoint/2010/main" val="342457777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A8BF5F-85F9-46EF-90E9-BAAD84408E67}"/>
              </a:ext>
            </a:extLst>
          </p:cNvPr>
          <p:cNvSpPr>
            <a:spLocks noGrp="1"/>
          </p:cNvSpPr>
          <p:nvPr>
            <p:ph type="title"/>
          </p:nvPr>
        </p:nvSpPr>
        <p:spPr>
          <a:xfrm>
            <a:off x="1154953" y="591671"/>
            <a:ext cx="9113170" cy="1228163"/>
          </a:xfrm>
        </p:spPr>
        <p:txBody>
          <a:bodyPr/>
          <a:lstStyle/>
          <a:p>
            <a:r>
              <a:rPr lang="en-US" dirty="0"/>
              <a:t>HB 290 – Provision of Legal Research 						 Resources</a:t>
            </a:r>
          </a:p>
        </p:txBody>
      </p:sp>
      <p:sp>
        <p:nvSpPr>
          <p:cNvPr id="3" name="Content Placeholder 2">
            <a:extLst>
              <a:ext uri="{FF2B5EF4-FFF2-40B4-BE49-F238E27FC236}">
                <a16:creationId xmlns:a16="http://schemas.microsoft.com/office/drawing/2014/main" id="{281BFB47-28D3-4CF5-8544-68D6F7A2CEBA}"/>
              </a:ext>
            </a:extLst>
          </p:cNvPr>
          <p:cNvSpPr>
            <a:spLocks noGrp="1"/>
          </p:cNvSpPr>
          <p:nvPr>
            <p:ph idx="1"/>
          </p:nvPr>
        </p:nvSpPr>
        <p:spPr/>
        <p:txBody>
          <a:bodyPr>
            <a:normAutofit fontScale="92500" lnSpcReduction="10000"/>
          </a:bodyPr>
          <a:lstStyle/>
          <a:p>
            <a:r>
              <a:rPr lang="en-US" dirty="0"/>
              <a:t>Amends KRS 172.100, relating to county law libraries, to establish that where required to be provided by law, the state may provide electronic access to books and legal resources in lieu of bound volumes; </a:t>
            </a:r>
          </a:p>
          <a:p>
            <a:r>
              <a:rPr lang="en-US" dirty="0"/>
              <a:t>In addition to existing authority for counties to provide online legal resources, the counties may now include access and subscriptions to computer-assisted legal research facilities and the related infrastructure required to access the internet and may acquire computers and related equipment; and</a:t>
            </a:r>
          </a:p>
          <a:p>
            <a:r>
              <a:rPr lang="en-US" dirty="0"/>
              <a:t>Amends KRS 57.320 to provide, “If requested by the Chief Justice, a judge, or the county law librarian”, the state law librarian, under the direction of the Supreme Court, may now purchase (it previously said shall purchase) bound volumes of opinions of the court, but may now provide electronic access to opinions of the Supreme Court and the Court of Appeals for a county law library.</a:t>
            </a:r>
          </a:p>
        </p:txBody>
      </p:sp>
    </p:spTree>
    <p:extLst>
      <p:ext uri="{BB962C8B-B14F-4D97-AF65-F5344CB8AC3E}">
        <p14:creationId xmlns:p14="http://schemas.microsoft.com/office/powerpoint/2010/main" val="96279891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758590-27E1-4BED-962C-760927F55893}"/>
              </a:ext>
            </a:extLst>
          </p:cNvPr>
          <p:cNvSpPr>
            <a:spLocks noGrp="1"/>
          </p:cNvSpPr>
          <p:nvPr>
            <p:ph type="title"/>
          </p:nvPr>
        </p:nvSpPr>
        <p:spPr/>
        <p:txBody>
          <a:bodyPr/>
          <a:lstStyle/>
          <a:p>
            <a:r>
              <a:rPr lang="en-US" dirty="0"/>
              <a:t>HB 542 – Eminent Domain</a:t>
            </a:r>
          </a:p>
        </p:txBody>
      </p:sp>
      <p:sp>
        <p:nvSpPr>
          <p:cNvPr id="3" name="Content Placeholder 2">
            <a:extLst>
              <a:ext uri="{FF2B5EF4-FFF2-40B4-BE49-F238E27FC236}">
                <a16:creationId xmlns:a16="http://schemas.microsoft.com/office/drawing/2014/main" id="{E3842921-CFC2-43F3-BD0E-F9EC5A2B132E}"/>
              </a:ext>
            </a:extLst>
          </p:cNvPr>
          <p:cNvSpPr>
            <a:spLocks noGrp="1"/>
          </p:cNvSpPr>
          <p:nvPr>
            <p:ph idx="1"/>
          </p:nvPr>
        </p:nvSpPr>
        <p:spPr/>
        <p:txBody>
          <a:bodyPr>
            <a:normAutofit fontScale="92500" lnSpcReduction="10000"/>
          </a:bodyPr>
          <a:lstStyle/>
          <a:p>
            <a:r>
              <a:rPr lang="en-US" dirty="0"/>
              <a:t>Amends KRS 382.850 to require certain </a:t>
            </a:r>
            <a:r>
              <a:rPr lang="en-US" dirty="0" err="1"/>
              <a:t>condemnors</a:t>
            </a:r>
            <a:r>
              <a:rPr lang="en-US" dirty="0"/>
              <a:t> in eminent domain actions involving property subject to a conservation easement to provide a sworn written report to the court supporting the condemnation due to lack of feasible alternative locations;</a:t>
            </a:r>
          </a:p>
          <a:p>
            <a:r>
              <a:rPr lang="en-US" dirty="0"/>
              <a:t>Allows the court to dismiss the condemnation action if the lack of alternative locations is not demonstrated;</a:t>
            </a:r>
          </a:p>
          <a:p>
            <a:r>
              <a:rPr lang="en-US" dirty="0"/>
              <a:t>Amends KRS 262.850 to require certain </a:t>
            </a:r>
            <a:r>
              <a:rPr lang="en-US" dirty="0" err="1"/>
              <a:t>condemnors</a:t>
            </a:r>
            <a:r>
              <a:rPr lang="en-US" dirty="0"/>
              <a:t> in eminent domain actions involving property located in an agricultural district to provide a sworn written report to the court supporting the condemnation due to a lack of </a:t>
            </a:r>
            <a:r>
              <a:rPr lang="en-US" dirty="0" err="1"/>
              <a:t>feasable</a:t>
            </a:r>
            <a:r>
              <a:rPr lang="en-US" dirty="0"/>
              <a:t> alternative locations;</a:t>
            </a:r>
          </a:p>
          <a:p>
            <a:r>
              <a:rPr lang="en-US" dirty="0"/>
              <a:t>Allows the court to dismiss the condemnation if the lack of alternative locations is not demonstrated;</a:t>
            </a:r>
          </a:p>
        </p:txBody>
      </p:sp>
    </p:spTree>
    <p:extLst>
      <p:ext uri="{BB962C8B-B14F-4D97-AF65-F5344CB8AC3E}">
        <p14:creationId xmlns:p14="http://schemas.microsoft.com/office/powerpoint/2010/main" val="37175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0D2A568-A5FF-4E50-990C-5815428D6A49}"/>
              </a:ext>
            </a:extLst>
          </p:cNvPr>
          <p:cNvSpPr txBox="1"/>
          <p:nvPr/>
        </p:nvSpPr>
        <p:spPr>
          <a:xfrm>
            <a:off x="141667" y="2244060"/>
            <a:ext cx="11908665" cy="3293209"/>
          </a:xfrm>
          <a:prstGeom prst="rect">
            <a:avLst/>
          </a:prstGeom>
          <a:noFill/>
        </p:spPr>
        <p:txBody>
          <a:bodyPr wrap="square" rtlCol="0">
            <a:spAutoFit/>
          </a:bodyPr>
          <a:lstStyle/>
          <a:p>
            <a:pPr algn="ctr"/>
            <a:r>
              <a:rPr lang="en-US" sz="8800" b="1" dirty="0">
                <a:cs typeface="Segoe UI" panose="020B0502040204020203" pitchFamily="34" charset="0"/>
              </a:rPr>
              <a:t>17.35%</a:t>
            </a:r>
          </a:p>
          <a:p>
            <a:pPr algn="ctr"/>
            <a:r>
              <a:rPr lang="en-US" sz="6000" dirty="0">
                <a:cs typeface="Segoe UI" panose="020B0502040204020203" pitchFamily="34" charset="0"/>
              </a:rPr>
              <a:t>Average Rate Over the Last 5 Years</a:t>
            </a:r>
          </a:p>
        </p:txBody>
      </p:sp>
    </p:spTree>
    <p:extLst>
      <p:ext uri="{BB962C8B-B14F-4D97-AF65-F5344CB8AC3E}">
        <p14:creationId xmlns:p14="http://schemas.microsoft.com/office/powerpoint/2010/main" val="85916394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7071FB-AF11-463A-BA3C-D897B3A0E5C6}"/>
              </a:ext>
            </a:extLst>
          </p:cNvPr>
          <p:cNvSpPr>
            <a:spLocks noGrp="1"/>
          </p:cNvSpPr>
          <p:nvPr>
            <p:ph type="title"/>
          </p:nvPr>
        </p:nvSpPr>
        <p:spPr/>
        <p:txBody>
          <a:bodyPr/>
          <a:lstStyle/>
          <a:p>
            <a:r>
              <a:rPr lang="en-US" dirty="0"/>
              <a:t>HB 542 - Continued</a:t>
            </a:r>
          </a:p>
        </p:txBody>
      </p:sp>
      <p:sp>
        <p:nvSpPr>
          <p:cNvPr id="3" name="Content Placeholder 2">
            <a:extLst>
              <a:ext uri="{FF2B5EF4-FFF2-40B4-BE49-F238E27FC236}">
                <a16:creationId xmlns:a16="http://schemas.microsoft.com/office/drawing/2014/main" id="{A7306DC7-0034-4119-9701-D6FE04505699}"/>
              </a:ext>
            </a:extLst>
          </p:cNvPr>
          <p:cNvSpPr>
            <a:spLocks noGrp="1"/>
          </p:cNvSpPr>
          <p:nvPr>
            <p:ph idx="1"/>
          </p:nvPr>
        </p:nvSpPr>
        <p:spPr/>
        <p:txBody>
          <a:bodyPr/>
          <a:lstStyle/>
          <a:p>
            <a:r>
              <a:rPr lang="en-US" dirty="0"/>
              <a:t>Amends KRS 416.550 to prohibit a </a:t>
            </a:r>
            <a:r>
              <a:rPr lang="en-US" dirty="0" err="1"/>
              <a:t>condemnor</a:t>
            </a:r>
            <a:r>
              <a:rPr lang="en-US" dirty="0"/>
              <a:t> from engaging in false, intimidating, or misleading negotiation tactics;</a:t>
            </a:r>
          </a:p>
          <a:p>
            <a:r>
              <a:rPr lang="en-US" dirty="0"/>
              <a:t>Requires </a:t>
            </a:r>
            <a:r>
              <a:rPr lang="en-US" dirty="0" err="1"/>
              <a:t>condemnors</a:t>
            </a:r>
            <a:r>
              <a:rPr lang="en-US" dirty="0"/>
              <a:t> to pay costs, expenses, and attorney’s fees in actions dismissed for improper negotiation tactics;</a:t>
            </a:r>
          </a:p>
          <a:p>
            <a:r>
              <a:rPr lang="en-US" dirty="0"/>
              <a:t>Allows an owner of potentially condemned property to obtain an independent appraisal within 60 days of an initial offer for purchase;</a:t>
            </a:r>
          </a:p>
          <a:p>
            <a:r>
              <a:rPr lang="en-US" dirty="0"/>
              <a:t>Reduces the independent appraisal period to 30 days if the property owner refuses the initial offer of purchase;</a:t>
            </a:r>
          </a:p>
          <a:p>
            <a:r>
              <a:rPr lang="en-US" dirty="0"/>
              <a:t>Prohibits the filing of a condemnation action within the independent appraisal period;</a:t>
            </a:r>
          </a:p>
        </p:txBody>
      </p:sp>
    </p:spTree>
    <p:extLst>
      <p:ext uri="{BB962C8B-B14F-4D97-AF65-F5344CB8AC3E}">
        <p14:creationId xmlns:p14="http://schemas.microsoft.com/office/powerpoint/2010/main" val="187061204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C0309D-BC7D-43BD-B3BF-BAA2BA4FED6A}"/>
              </a:ext>
            </a:extLst>
          </p:cNvPr>
          <p:cNvSpPr>
            <a:spLocks noGrp="1"/>
          </p:cNvSpPr>
          <p:nvPr>
            <p:ph type="title"/>
          </p:nvPr>
        </p:nvSpPr>
        <p:spPr/>
        <p:txBody>
          <a:bodyPr/>
          <a:lstStyle/>
          <a:p>
            <a:r>
              <a:rPr lang="en-US" dirty="0"/>
              <a:t>HB 542 - Continued</a:t>
            </a:r>
          </a:p>
        </p:txBody>
      </p:sp>
      <p:sp>
        <p:nvSpPr>
          <p:cNvPr id="3" name="Content Placeholder 2">
            <a:extLst>
              <a:ext uri="{FF2B5EF4-FFF2-40B4-BE49-F238E27FC236}">
                <a16:creationId xmlns:a16="http://schemas.microsoft.com/office/drawing/2014/main" id="{757D2272-8808-4A12-B8EB-93B699F14339}"/>
              </a:ext>
            </a:extLst>
          </p:cNvPr>
          <p:cNvSpPr>
            <a:spLocks noGrp="1"/>
          </p:cNvSpPr>
          <p:nvPr>
            <p:ph idx="1"/>
          </p:nvPr>
        </p:nvSpPr>
        <p:spPr/>
        <p:txBody>
          <a:bodyPr/>
          <a:lstStyle/>
          <a:p>
            <a:r>
              <a:rPr lang="en-US" dirty="0"/>
              <a:t>Requires all parties to use certified appraisers for any appraisal of the property unless the value of the property to be taken is less than $25,000;</a:t>
            </a:r>
          </a:p>
          <a:p>
            <a:r>
              <a:rPr lang="en-US" dirty="0"/>
              <a:t>Requires </a:t>
            </a:r>
            <a:r>
              <a:rPr lang="en-US" dirty="0" err="1"/>
              <a:t>condemnors</a:t>
            </a:r>
            <a:r>
              <a:rPr lang="en-US" dirty="0"/>
              <a:t> to take into consideration the value of the property determined by the property owner’s appraisal in negotiating a purchase price;</a:t>
            </a:r>
          </a:p>
          <a:p>
            <a:r>
              <a:rPr lang="en-US" dirty="0"/>
              <a:t>Amends KRS 416.560 to specify requirement for contents of notice of entry to owners of property;</a:t>
            </a:r>
          </a:p>
          <a:p>
            <a:r>
              <a:rPr lang="en-US" dirty="0"/>
              <a:t>Establishes penalty for failure to give notice;</a:t>
            </a:r>
          </a:p>
          <a:p>
            <a:r>
              <a:rPr lang="en-US" dirty="0"/>
              <a:t>Requires </a:t>
            </a:r>
            <a:r>
              <a:rPr lang="en-US" dirty="0" err="1"/>
              <a:t>condemnor</a:t>
            </a:r>
            <a:r>
              <a:rPr lang="en-US" dirty="0"/>
              <a:t> to use only current data for surveys and to provide a copy of the survey to the property owner within 15 days of completion;</a:t>
            </a:r>
          </a:p>
        </p:txBody>
      </p:sp>
    </p:spTree>
    <p:extLst>
      <p:ext uri="{BB962C8B-B14F-4D97-AF65-F5344CB8AC3E}">
        <p14:creationId xmlns:p14="http://schemas.microsoft.com/office/powerpoint/2010/main" val="146972843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3DF38F-CBAB-469A-B19C-30236C0FE687}"/>
              </a:ext>
            </a:extLst>
          </p:cNvPr>
          <p:cNvSpPr>
            <a:spLocks noGrp="1"/>
          </p:cNvSpPr>
          <p:nvPr>
            <p:ph type="title"/>
          </p:nvPr>
        </p:nvSpPr>
        <p:spPr/>
        <p:txBody>
          <a:bodyPr/>
          <a:lstStyle/>
          <a:p>
            <a:r>
              <a:rPr lang="en-US" dirty="0"/>
              <a:t>HB 542 - Continued</a:t>
            </a:r>
          </a:p>
        </p:txBody>
      </p:sp>
      <p:sp>
        <p:nvSpPr>
          <p:cNvPr id="3" name="Content Placeholder 2">
            <a:extLst>
              <a:ext uri="{FF2B5EF4-FFF2-40B4-BE49-F238E27FC236}">
                <a16:creationId xmlns:a16="http://schemas.microsoft.com/office/drawing/2014/main" id="{598EC0E6-8E15-4527-B5E1-482A662A0D59}"/>
              </a:ext>
            </a:extLst>
          </p:cNvPr>
          <p:cNvSpPr>
            <a:spLocks noGrp="1"/>
          </p:cNvSpPr>
          <p:nvPr>
            <p:ph idx="1"/>
          </p:nvPr>
        </p:nvSpPr>
        <p:spPr/>
        <p:txBody>
          <a:bodyPr>
            <a:normAutofit lnSpcReduction="10000"/>
          </a:bodyPr>
          <a:lstStyle/>
          <a:p>
            <a:r>
              <a:rPr lang="en-US" dirty="0"/>
              <a:t>Allows the property owner to petition a </a:t>
            </a:r>
            <a:r>
              <a:rPr lang="en-US" dirty="0" err="1"/>
              <a:t>condemnor</a:t>
            </a:r>
            <a:r>
              <a:rPr lang="en-US" dirty="0"/>
              <a:t> for a public meeting regarding the proposed taking;</a:t>
            </a:r>
          </a:p>
          <a:p>
            <a:r>
              <a:rPr lang="en-US" dirty="0"/>
              <a:t>Requires the </a:t>
            </a:r>
            <a:r>
              <a:rPr lang="en-US" dirty="0" err="1"/>
              <a:t>condemnor</a:t>
            </a:r>
            <a:r>
              <a:rPr lang="en-US" dirty="0"/>
              <a:t> to host and secure a site in the county where the project is located for a public meeting;</a:t>
            </a:r>
          </a:p>
          <a:p>
            <a:r>
              <a:rPr lang="en-US" dirty="0"/>
              <a:t>Provides that the sold purpose of a public meeting shall be to accept comments from the public regarding a proposed project;</a:t>
            </a:r>
          </a:p>
          <a:p>
            <a:r>
              <a:rPr lang="en-US" dirty="0"/>
              <a:t>Provides that a property owner may only request a public meeting if one has not been previously held;</a:t>
            </a:r>
          </a:p>
          <a:p>
            <a:r>
              <a:rPr lang="en-US" dirty="0"/>
              <a:t>Amends KRS 416.610 to require the </a:t>
            </a:r>
            <a:r>
              <a:rPr lang="en-US" dirty="0" err="1"/>
              <a:t>condemnor</a:t>
            </a:r>
            <a:r>
              <a:rPr lang="en-US" dirty="0"/>
              <a:t> to take measures to ensure access to property during on-site work on a project where only a portion of the property has been condemned;</a:t>
            </a:r>
          </a:p>
        </p:txBody>
      </p:sp>
    </p:spTree>
    <p:extLst>
      <p:ext uri="{BB962C8B-B14F-4D97-AF65-F5344CB8AC3E}">
        <p14:creationId xmlns:p14="http://schemas.microsoft.com/office/powerpoint/2010/main" val="215189019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6B31C5-4904-4616-B40F-065DAAB4D59B}"/>
              </a:ext>
            </a:extLst>
          </p:cNvPr>
          <p:cNvSpPr>
            <a:spLocks noGrp="1"/>
          </p:cNvSpPr>
          <p:nvPr>
            <p:ph type="title"/>
          </p:nvPr>
        </p:nvSpPr>
        <p:spPr/>
        <p:txBody>
          <a:bodyPr/>
          <a:lstStyle/>
          <a:p>
            <a:r>
              <a:rPr lang="en-US" dirty="0"/>
              <a:t>HB 542 - Continued</a:t>
            </a:r>
          </a:p>
        </p:txBody>
      </p:sp>
      <p:sp>
        <p:nvSpPr>
          <p:cNvPr id="3" name="Content Placeholder 2">
            <a:extLst>
              <a:ext uri="{FF2B5EF4-FFF2-40B4-BE49-F238E27FC236}">
                <a16:creationId xmlns:a16="http://schemas.microsoft.com/office/drawing/2014/main" id="{2EE436E2-7E7A-44A7-9C76-A3BDDC508661}"/>
              </a:ext>
            </a:extLst>
          </p:cNvPr>
          <p:cNvSpPr>
            <a:spLocks noGrp="1"/>
          </p:cNvSpPr>
          <p:nvPr>
            <p:ph idx="1"/>
          </p:nvPr>
        </p:nvSpPr>
        <p:spPr/>
        <p:txBody>
          <a:bodyPr/>
          <a:lstStyle/>
          <a:p>
            <a:r>
              <a:rPr lang="en-US" dirty="0"/>
              <a:t>Amends KRS 416.660 to include preexisting improvements on property and the value of agricultural improvements in the determination of fair market value of condemned property;</a:t>
            </a:r>
          </a:p>
          <a:p>
            <a:r>
              <a:rPr lang="en-US" dirty="0"/>
              <a:t>Provides that the Act shall not be interpreted to conflict with any laws applicable to takings by federal entities; and</a:t>
            </a:r>
          </a:p>
          <a:p>
            <a:r>
              <a:rPr lang="en-US" dirty="0"/>
              <a:t>Contains Emergency Clause.</a:t>
            </a:r>
          </a:p>
        </p:txBody>
      </p:sp>
    </p:spTree>
    <p:extLst>
      <p:ext uri="{BB962C8B-B14F-4D97-AF65-F5344CB8AC3E}">
        <p14:creationId xmlns:p14="http://schemas.microsoft.com/office/powerpoint/2010/main" val="260745125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FBE20A-D842-43DE-9F17-625445402FB0}"/>
              </a:ext>
            </a:extLst>
          </p:cNvPr>
          <p:cNvSpPr>
            <a:spLocks noGrp="1"/>
          </p:cNvSpPr>
          <p:nvPr>
            <p:ph type="title"/>
          </p:nvPr>
        </p:nvSpPr>
        <p:spPr/>
        <p:txBody>
          <a:bodyPr/>
          <a:lstStyle/>
          <a:p>
            <a:r>
              <a:rPr lang="en-US" dirty="0"/>
              <a:t>HB 566 – Judicial Sales</a:t>
            </a:r>
          </a:p>
        </p:txBody>
      </p:sp>
      <p:sp>
        <p:nvSpPr>
          <p:cNvPr id="3" name="Content Placeholder 2">
            <a:extLst>
              <a:ext uri="{FF2B5EF4-FFF2-40B4-BE49-F238E27FC236}">
                <a16:creationId xmlns:a16="http://schemas.microsoft.com/office/drawing/2014/main" id="{AF744D29-6FF5-4846-86B6-76C9BA1CF6FD}"/>
              </a:ext>
            </a:extLst>
          </p:cNvPr>
          <p:cNvSpPr>
            <a:spLocks noGrp="1"/>
          </p:cNvSpPr>
          <p:nvPr>
            <p:ph idx="1"/>
          </p:nvPr>
        </p:nvSpPr>
        <p:spPr/>
        <p:txBody>
          <a:bodyPr>
            <a:normAutofit fontScale="92500" lnSpcReduction="10000"/>
          </a:bodyPr>
          <a:lstStyle/>
          <a:p>
            <a:r>
              <a:rPr lang="en-US" dirty="0"/>
              <a:t>Amends KRS 426.522 to change the auctioneer’s fee structure for judicial sales;</a:t>
            </a:r>
          </a:p>
          <a:p>
            <a:r>
              <a:rPr lang="en-US" dirty="0"/>
              <a:t>Allows real property to be sold at another location in the county in which the property is located if the auctioneer determines that is the best location to conduct the sale;</a:t>
            </a:r>
          </a:p>
          <a:p>
            <a:r>
              <a:rPr lang="en-US" dirty="0"/>
              <a:t>Requires </a:t>
            </a:r>
            <a:r>
              <a:rPr lang="en-US" dirty="0" err="1"/>
              <a:t>nonforeclosure</a:t>
            </a:r>
            <a:r>
              <a:rPr lang="en-US" dirty="0"/>
              <a:t> sales to be conducted in a manner agreed to by the master commissioner or plaintiff and the auctioneer;</a:t>
            </a:r>
          </a:p>
          <a:p>
            <a:r>
              <a:rPr lang="en-US" dirty="0"/>
              <a:t>Amends KRS 382.110 to establish that a municipal government may initiate a cause of action to compel the filing of a commissioner’s deed if more than 30 business days have passed since the grantee’s receipt of the deed from the commissioner; and</a:t>
            </a:r>
          </a:p>
          <a:p>
            <a:r>
              <a:rPr lang="en-US" dirty="0"/>
              <a:t>Establishes available relief.</a:t>
            </a:r>
          </a:p>
        </p:txBody>
      </p:sp>
    </p:spTree>
    <p:extLst>
      <p:ext uri="{BB962C8B-B14F-4D97-AF65-F5344CB8AC3E}">
        <p14:creationId xmlns:p14="http://schemas.microsoft.com/office/powerpoint/2010/main" val="34968837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2D50C9-1823-4ED3-A933-F9BA27F8F89B}"/>
              </a:ext>
            </a:extLst>
          </p:cNvPr>
          <p:cNvSpPr>
            <a:spLocks noGrp="1"/>
          </p:cNvSpPr>
          <p:nvPr>
            <p:ph type="title"/>
          </p:nvPr>
        </p:nvSpPr>
        <p:spPr/>
        <p:txBody>
          <a:bodyPr/>
          <a:lstStyle/>
          <a:p>
            <a:r>
              <a:rPr lang="en-US" dirty="0"/>
              <a:t>SB 195 – Participants in the Legal System</a:t>
            </a:r>
          </a:p>
        </p:txBody>
      </p:sp>
      <p:sp>
        <p:nvSpPr>
          <p:cNvPr id="3" name="Content Placeholder 2">
            <a:extLst>
              <a:ext uri="{FF2B5EF4-FFF2-40B4-BE49-F238E27FC236}">
                <a16:creationId xmlns:a16="http://schemas.microsoft.com/office/drawing/2014/main" id="{DCECC5E0-CF63-4C33-9BCA-E0CA97A8C94D}"/>
              </a:ext>
            </a:extLst>
          </p:cNvPr>
          <p:cNvSpPr>
            <a:spLocks noGrp="1"/>
          </p:cNvSpPr>
          <p:nvPr>
            <p:ph idx="1"/>
          </p:nvPr>
        </p:nvSpPr>
        <p:spPr/>
        <p:txBody>
          <a:bodyPr>
            <a:normAutofit/>
          </a:bodyPr>
          <a:lstStyle/>
          <a:p>
            <a:r>
              <a:rPr lang="en-US" dirty="0"/>
              <a:t>Creates new sections of KRS Chapter 411 to define terms related to construction, repair, or maintenance of a section of highway, road, bridge, or street;</a:t>
            </a:r>
          </a:p>
          <a:p>
            <a:r>
              <a:rPr lang="en-US" dirty="0"/>
              <a:t>Establishes that acceptance of a project by the contracting entity creates a rebuttable presumption that the contractor followed the plans and specifications and satisfied its responsibility to the contracting entity;</a:t>
            </a:r>
          </a:p>
          <a:p>
            <a:r>
              <a:rPr lang="en-US" dirty="0"/>
              <a:t>Establishes that a contractor or design professional entitled to the rebuttable presumption shall not be liable for any claims for injury or damages alleged to arise out of the work performed except under specified conditions;</a:t>
            </a:r>
          </a:p>
          <a:p>
            <a:pPr marL="0" indent="0">
              <a:buNone/>
            </a:pPr>
            <a:endParaRPr lang="en-US" dirty="0"/>
          </a:p>
        </p:txBody>
      </p:sp>
    </p:spTree>
    <p:extLst>
      <p:ext uri="{BB962C8B-B14F-4D97-AF65-F5344CB8AC3E}">
        <p14:creationId xmlns:p14="http://schemas.microsoft.com/office/powerpoint/2010/main" val="2560883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A2B778-7C78-4107-9054-CE1CD6759298}"/>
              </a:ext>
            </a:extLst>
          </p:cNvPr>
          <p:cNvSpPr>
            <a:spLocks noGrp="1"/>
          </p:cNvSpPr>
          <p:nvPr>
            <p:ph type="title"/>
          </p:nvPr>
        </p:nvSpPr>
        <p:spPr/>
        <p:txBody>
          <a:bodyPr/>
          <a:lstStyle/>
          <a:p>
            <a:r>
              <a:rPr lang="en-US" dirty="0"/>
              <a:t>SB 195 - Continued</a:t>
            </a:r>
          </a:p>
        </p:txBody>
      </p:sp>
      <p:sp>
        <p:nvSpPr>
          <p:cNvPr id="3" name="Content Placeholder 2">
            <a:extLst>
              <a:ext uri="{FF2B5EF4-FFF2-40B4-BE49-F238E27FC236}">
                <a16:creationId xmlns:a16="http://schemas.microsoft.com/office/drawing/2014/main" id="{F8945D71-18ED-4357-BB29-21493953E1EE}"/>
              </a:ext>
            </a:extLst>
          </p:cNvPr>
          <p:cNvSpPr>
            <a:spLocks noGrp="1"/>
          </p:cNvSpPr>
          <p:nvPr>
            <p:ph idx="1"/>
          </p:nvPr>
        </p:nvSpPr>
        <p:spPr/>
        <p:txBody>
          <a:bodyPr/>
          <a:lstStyle/>
          <a:p>
            <a:r>
              <a:rPr lang="en-US" dirty="0"/>
              <a:t>Establishes a rebuttable presumption that specified unlawful conduct by the operator of a motor vehicle was a substantial factor in causing any injury or damage claimed against a contracting entity, contractor, or design professional;</a:t>
            </a:r>
          </a:p>
          <a:p>
            <a:r>
              <a:rPr lang="en-US" dirty="0"/>
              <a:t>Amends KRS 14.302 to include Commonwealth’s attorneys and assistance Commonwealth’s attorneys, county attorneys and assistant county attorneys, attorneys in the Office of the Attorney General, Department of Public Advocacy, Western Kentucky Federal Community Defender, Inc., Offices of the United States Attorneys, and attorneys appointed to a panel to represent indigent clients under federal law as eligible individuals for protection under the Safe at Home Program;</a:t>
            </a:r>
          </a:p>
        </p:txBody>
      </p:sp>
    </p:spTree>
    <p:extLst>
      <p:ext uri="{BB962C8B-B14F-4D97-AF65-F5344CB8AC3E}">
        <p14:creationId xmlns:p14="http://schemas.microsoft.com/office/powerpoint/2010/main" val="347025015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EBB8AB-0B4F-4995-BECF-134B9C4D81FC}"/>
              </a:ext>
            </a:extLst>
          </p:cNvPr>
          <p:cNvSpPr>
            <a:spLocks noGrp="1"/>
          </p:cNvSpPr>
          <p:nvPr>
            <p:ph type="title"/>
          </p:nvPr>
        </p:nvSpPr>
        <p:spPr/>
        <p:txBody>
          <a:bodyPr/>
          <a:lstStyle/>
          <a:p>
            <a:r>
              <a:rPr lang="en-US" dirty="0"/>
              <a:t>SB 195 - Continued</a:t>
            </a:r>
          </a:p>
        </p:txBody>
      </p:sp>
      <p:sp>
        <p:nvSpPr>
          <p:cNvPr id="3" name="Content Placeholder 2">
            <a:extLst>
              <a:ext uri="{FF2B5EF4-FFF2-40B4-BE49-F238E27FC236}">
                <a16:creationId xmlns:a16="http://schemas.microsoft.com/office/drawing/2014/main" id="{CA221649-8FC4-49AB-B317-EE49C929C97C}"/>
              </a:ext>
            </a:extLst>
          </p:cNvPr>
          <p:cNvSpPr>
            <a:spLocks noGrp="1"/>
          </p:cNvSpPr>
          <p:nvPr>
            <p:ph idx="1"/>
          </p:nvPr>
        </p:nvSpPr>
        <p:spPr/>
        <p:txBody>
          <a:bodyPr/>
          <a:lstStyle/>
          <a:p>
            <a:r>
              <a:rPr lang="en-US" dirty="0"/>
              <a:t>Amends KRS 118.125 and KRS </a:t>
            </a:r>
            <a:r>
              <a:rPr lang="en-US" dirty="0" err="1"/>
              <a:t>118A.060</a:t>
            </a:r>
            <a:r>
              <a:rPr lang="en-US" dirty="0"/>
              <a:t> to provide that the two (2) voters making the declaration and signing the candidate’s petition for office shall not be participants in the Safe at Home Program;</a:t>
            </a:r>
          </a:p>
          <a:p>
            <a:r>
              <a:rPr lang="en-US" dirty="0"/>
              <a:t>Effective, in part, January 1, 2027.</a:t>
            </a:r>
          </a:p>
        </p:txBody>
      </p:sp>
    </p:spTree>
    <p:extLst>
      <p:ext uri="{BB962C8B-B14F-4D97-AF65-F5344CB8AC3E}">
        <p14:creationId xmlns:p14="http://schemas.microsoft.com/office/powerpoint/2010/main" val="292908503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35A61D-4EE8-402D-9034-71FFAD357604}"/>
              </a:ext>
            </a:extLst>
          </p:cNvPr>
          <p:cNvSpPr>
            <a:spLocks noGrp="1"/>
          </p:cNvSpPr>
          <p:nvPr>
            <p:ph type="title"/>
          </p:nvPr>
        </p:nvSpPr>
        <p:spPr/>
        <p:txBody>
          <a:bodyPr/>
          <a:lstStyle/>
          <a:p>
            <a:r>
              <a:rPr lang="en-US" dirty="0"/>
              <a:t>HB 627 - Insurance</a:t>
            </a:r>
          </a:p>
        </p:txBody>
      </p:sp>
      <p:sp>
        <p:nvSpPr>
          <p:cNvPr id="3" name="Content Placeholder 2">
            <a:extLst>
              <a:ext uri="{FF2B5EF4-FFF2-40B4-BE49-F238E27FC236}">
                <a16:creationId xmlns:a16="http://schemas.microsoft.com/office/drawing/2014/main" id="{D9C60FDA-BD2F-4123-89B1-8308E9E8E0FF}"/>
              </a:ext>
            </a:extLst>
          </p:cNvPr>
          <p:cNvSpPr>
            <a:spLocks noGrp="1"/>
          </p:cNvSpPr>
          <p:nvPr>
            <p:ph idx="1"/>
          </p:nvPr>
        </p:nvSpPr>
        <p:spPr/>
        <p:txBody>
          <a:bodyPr>
            <a:normAutofit lnSpcReduction="10000"/>
          </a:bodyPr>
          <a:lstStyle/>
          <a:p>
            <a:r>
              <a:rPr lang="en-US" dirty="0"/>
              <a:t>Amends KRS 304.39-020 to increase the total charge permitted for expenses related to funeral, cremation, and burial from $1,000 per person to $5,000 per person;</a:t>
            </a:r>
          </a:p>
          <a:p>
            <a:r>
              <a:rPr lang="en-US" dirty="0"/>
              <a:t>Amends KRS 304.39-020 to establish that a medical expense paid by a reparation obligor or its third party administrator shall not exceed the maximum fee allowed or listed for that expense on the relevant fee schedule of fees established pursuant to KRS 342.035 (the Workers’ Compensation Fee Schedule) that is in effect at the time the medical expense is incurred;</a:t>
            </a:r>
          </a:p>
          <a:p>
            <a:r>
              <a:rPr lang="en-US" dirty="0"/>
              <a:t>Amends KRS 304.39-130 to increase the maximum basic reparations benefit payment from $250 to $500 per week for work loss, survivor’s economic loss, replacement services loss, and survivor’s replacement services loss arising from injury;</a:t>
            </a:r>
          </a:p>
        </p:txBody>
      </p:sp>
    </p:spTree>
    <p:extLst>
      <p:ext uri="{BB962C8B-B14F-4D97-AF65-F5344CB8AC3E}">
        <p14:creationId xmlns:p14="http://schemas.microsoft.com/office/powerpoint/2010/main" val="97134049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FA6D07-62DA-4213-A631-413E6D9EAEA5}"/>
              </a:ext>
            </a:extLst>
          </p:cNvPr>
          <p:cNvSpPr>
            <a:spLocks noGrp="1"/>
          </p:cNvSpPr>
          <p:nvPr>
            <p:ph type="title"/>
          </p:nvPr>
        </p:nvSpPr>
        <p:spPr/>
        <p:txBody>
          <a:bodyPr/>
          <a:lstStyle/>
          <a:p>
            <a:r>
              <a:rPr lang="en-US" dirty="0"/>
              <a:t>HB 627 - Continued</a:t>
            </a:r>
          </a:p>
        </p:txBody>
      </p:sp>
      <p:sp>
        <p:nvSpPr>
          <p:cNvPr id="3" name="Content Placeholder 2">
            <a:extLst>
              <a:ext uri="{FF2B5EF4-FFF2-40B4-BE49-F238E27FC236}">
                <a16:creationId xmlns:a16="http://schemas.microsoft.com/office/drawing/2014/main" id="{38253F60-6D72-43AF-A390-C60357AFFC57}"/>
              </a:ext>
            </a:extLst>
          </p:cNvPr>
          <p:cNvSpPr>
            <a:spLocks noGrp="1"/>
          </p:cNvSpPr>
          <p:nvPr>
            <p:ph idx="1"/>
          </p:nvPr>
        </p:nvSpPr>
        <p:spPr/>
        <p:txBody>
          <a:bodyPr>
            <a:normAutofit lnSpcReduction="10000"/>
          </a:bodyPr>
          <a:lstStyle/>
          <a:p>
            <a:r>
              <a:rPr lang="en-US" dirty="0"/>
              <a:t>Amends KRS 304.39-210 to establish that a reparation obligor shall not, in any event, pay a charge for a medical expense that exceeds the maximum fee permitted under KRS 304.39-020;</a:t>
            </a:r>
          </a:p>
          <a:p>
            <a:r>
              <a:rPr lang="en-US" dirty="0"/>
              <a:t>Requires a provider to submit a statement of the charge for the medical expense within 180 days of the date of service, except charges submitted pursuant to KRS 304.39-241;</a:t>
            </a:r>
          </a:p>
          <a:p>
            <a:r>
              <a:rPr lang="en-US" dirty="0"/>
              <a:t>Establishes that a person providing a product, service, or accommodation shall not knowingly collect, attempt to collect, coerce or attempt to coerce, directly or indirectly, the payment of any medical charge in excess of the limit imposed under the fee schedule or cause the credit of any insured to be impaired by the insured’s failure or refusal to pay a balance that exceeds the maximum fee permitted;</a:t>
            </a:r>
          </a:p>
        </p:txBody>
      </p:sp>
    </p:spTree>
    <p:extLst>
      <p:ext uri="{BB962C8B-B14F-4D97-AF65-F5344CB8AC3E}">
        <p14:creationId xmlns:p14="http://schemas.microsoft.com/office/powerpoint/2010/main" val="29299603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3D87ED8-B97D-4ED5-B702-BCAC43853852}"/>
              </a:ext>
            </a:extLst>
          </p:cNvPr>
          <p:cNvSpPr>
            <a:spLocks noGrp="1"/>
          </p:cNvSpPr>
          <p:nvPr>
            <p:ph type="ctrTitle" idx="4294967295"/>
          </p:nvPr>
        </p:nvSpPr>
        <p:spPr>
          <a:xfrm>
            <a:off x="846137" y="2774950"/>
            <a:ext cx="10499725" cy="1308100"/>
          </a:xfrm>
        </p:spPr>
        <p:txBody>
          <a:bodyPr>
            <a:normAutofit fontScale="90000"/>
          </a:bodyPr>
          <a:lstStyle/>
          <a:p>
            <a:r>
              <a:rPr lang="en-US" sz="8000" b="1" dirty="0">
                <a:solidFill>
                  <a:schemeClr val="tx1"/>
                </a:solidFill>
                <a:latin typeface="+mn-lt"/>
                <a:cs typeface="Segoe UI" panose="020B0502040204020203" pitchFamily="34" charset="0"/>
              </a:rPr>
              <a:t>2026 Session Highlights</a:t>
            </a:r>
          </a:p>
        </p:txBody>
      </p:sp>
    </p:spTree>
    <p:extLst>
      <p:ext uri="{BB962C8B-B14F-4D97-AF65-F5344CB8AC3E}">
        <p14:creationId xmlns:p14="http://schemas.microsoft.com/office/powerpoint/2010/main" val="350575089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B2D416-6033-4623-9BD5-F16DA275C6AB}"/>
              </a:ext>
            </a:extLst>
          </p:cNvPr>
          <p:cNvSpPr>
            <a:spLocks noGrp="1"/>
          </p:cNvSpPr>
          <p:nvPr>
            <p:ph type="title"/>
          </p:nvPr>
        </p:nvSpPr>
        <p:spPr/>
        <p:txBody>
          <a:bodyPr/>
          <a:lstStyle/>
          <a:p>
            <a:r>
              <a:rPr lang="en-US" dirty="0"/>
              <a:t>HB 627 - Continued</a:t>
            </a:r>
          </a:p>
        </p:txBody>
      </p:sp>
      <p:sp>
        <p:nvSpPr>
          <p:cNvPr id="3" name="Content Placeholder 2">
            <a:extLst>
              <a:ext uri="{FF2B5EF4-FFF2-40B4-BE49-F238E27FC236}">
                <a16:creationId xmlns:a16="http://schemas.microsoft.com/office/drawing/2014/main" id="{A1ADC0B4-C315-4BF4-B3FF-50200E10858A}"/>
              </a:ext>
            </a:extLst>
          </p:cNvPr>
          <p:cNvSpPr>
            <a:spLocks noGrp="1"/>
          </p:cNvSpPr>
          <p:nvPr>
            <p:ph idx="1"/>
          </p:nvPr>
        </p:nvSpPr>
        <p:spPr/>
        <p:txBody>
          <a:bodyPr/>
          <a:lstStyle/>
          <a:p>
            <a:r>
              <a:rPr lang="en-US" dirty="0"/>
              <a:t>Grants the Attorney General concurrent jurisdiction with Commonwealth’s attorneys and county attorneys to investigate and prosecute violations;</a:t>
            </a:r>
          </a:p>
          <a:p>
            <a:r>
              <a:rPr lang="en-US" dirty="0"/>
              <a:t>Creates a new section of subtitle 47 of KRS Chapter 304 to require the commissioner to publish for public distribution on the department’s website an annual insurance fraud report that includes for the previous year:</a:t>
            </a:r>
          </a:p>
          <a:p>
            <a:pPr lvl="1"/>
            <a:r>
              <a:rPr lang="en-US" dirty="0"/>
              <a:t>The number of insurance fraud reports made;</a:t>
            </a:r>
          </a:p>
          <a:p>
            <a:pPr lvl="1"/>
            <a:r>
              <a:rPr lang="en-US" dirty="0"/>
              <a:t>The number and total dollar amount of cases or claims reported for prosecution; and</a:t>
            </a:r>
          </a:p>
          <a:p>
            <a:pPr lvl="1"/>
            <a:r>
              <a:rPr lang="en-US" dirty="0"/>
              <a:t>The number of cases or claims reported that were prosecuted and the outcome of the prosecutions.</a:t>
            </a:r>
          </a:p>
        </p:txBody>
      </p:sp>
    </p:spTree>
    <p:extLst>
      <p:ext uri="{BB962C8B-B14F-4D97-AF65-F5344CB8AC3E}">
        <p14:creationId xmlns:p14="http://schemas.microsoft.com/office/powerpoint/2010/main" val="143682422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135F3B8-CA57-443B-AF70-210DE5683B00}"/>
              </a:ext>
            </a:extLst>
          </p:cNvPr>
          <p:cNvSpPr txBox="1"/>
          <p:nvPr/>
        </p:nvSpPr>
        <p:spPr>
          <a:xfrm>
            <a:off x="2988733" y="2870200"/>
            <a:ext cx="6096000" cy="1200329"/>
          </a:xfrm>
          <a:prstGeom prst="rect">
            <a:avLst/>
          </a:prstGeom>
          <a:noFill/>
        </p:spPr>
        <p:txBody>
          <a:bodyPr wrap="square">
            <a:spAutoFit/>
          </a:bodyPr>
          <a:lstStyle/>
          <a:p>
            <a:pPr algn="ctr"/>
            <a:r>
              <a:rPr lang="en-US" sz="7200" b="1" i="0" kern="1200" dirty="0">
                <a:solidFill>
                  <a:srgbClr val="000000"/>
                </a:solidFill>
                <a:effectLst/>
                <a:latin typeface="Century Gothic" panose="020B0502020202020204" pitchFamily="34" charset="0"/>
                <a:ea typeface="+mj-ea"/>
                <a:cs typeface="Segoe UI" panose="020B0502040204020203" pitchFamily="34" charset="0"/>
              </a:rPr>
              <a:t>EDUCATION</a:t>
            </a:r>
            <a:endParaRPr lang="en-US" sz="7200" dirty="0"/>
          </a:p>
        </p:txBody>
      </p:sp>
    </p:spTree>
    <p:extLst>
      <p:ext uri="{BB962C8B-B14F-4D97-AF65-F5344CB8AC3E}">
        <p14:creationId xmlns:p14="http://schemas.microsoft.com/office/powerpoint/2010/main" val="40725788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AB2F53-F1B3-4B30-9BB0-63C8A5022F48}"/>
              </a:ext>
            </a:extLst>
          </p:cNvPr>
          <p:cNvSpPr>
            <a:spLocks noGrp="1"/>
          </p:cNvSpPr>
          <p:nvPr>
            <p:ph type="title"/>
          </p:nvPr>
        </p:nvSpPr>
        <p:spPr>
          <a:xfrm>
            <a:off x="1154953" y="838200"/>
            <a:ext cx="9113170" cy="1041400"/>
          </a:xfrm>
        </p:spPr>
        <p:txBody>
          <a:bodyPr/>
          <a:lstStyle/>
          <a:p>
            <a:r>
              <a:rPr lang="en-US" dirty="0"/>
              <a:t>HB 1 – Federal Education 					  					Opportunity Program</a:t>
            </a:r>
          </a:p>
        </p:txBody>
      </p:sp>
      <p:sp>
        <p:nvSpPr>
          <p:cNvPr id="3" name="Content Placeholder 2">
            <a:extLst>
              <a:ext uri="{FF2B5EF4-FFF2-40B4-BE49-F238E27FC236}">
                <a16:creationId xmlns:a16="http://schemas.microsoft.com/office/drawing/2014/main" id="{9B8B1360-AE6D-4366-BD1A-9E55E3C8922E}"/>
              </a:ext>
            </a:extLst>
          </p:cNvPr>
          <p:cNvSpPr>
            <a:spLocks noGrp="1"/>
          </p:cNvSpPr>
          <p:nvPr>
            <p:ph idx="1"/>
          </p:nvPr>
        </p:nvSpPr>
        <p:spPr/>
        <p:txBody>
          <a:bodyPr>
            <a:normAutofit lnSpcReduction="10000"/>
          </a:bodyPr>
          <a:lstStyle/>
          <a:p>
            <a:r>
              <a:rPr lang="en-US" dirty="0"/>
              <a:t>Creates a new section of KRS Chapter 14 to declare that the General Assembly designates itself under state law to make the election with respect to federal tax benefits under 26 U.S.C. sec. </a:t>
            </a:r>
            <a:r>
              <a:rPr lang="en-US" dirty="0" err="1"/>
              <a:t>25F</a:t>
            </a:r>
            <a:r>
              <a:rPr lang="en-US" dirty="0"/>
              <a:t>;</a:t>
            </a:r>
          </a:p>
          <a:p>
            <a:r>
              <a:rPr lang="en-US" dirty="0"/>
              <a:t>Elects for the Commonwealth to participate in the qualified elementary and secondary education scholarship federal tax credit;</a:t>
            </a:r>
          </a:p>
          <a:p>
            <a:r>
              <a:rPr lang="en-US" dirty="0"/>
              <a:t>Designates the Secretary of State as the official authorized to report the state’s election and submit the required list to the United States Secretary of the Treasury;</a:t>
            </a:r>
          </a:p>
          <a:p>
            <a:r>
              <a:rPr lang="en-US" dirty="0"/>
              <a:t>Authorizes the Secretary of State to promulgate and publish administrative regulations to carry out the program; and</a:t>
            </a:r>
          </a:p>
          <a:p>
            <a:r>
              <a:rPr lang="en-US" dirty="0"/>
              <a:t>Waives Eleventh Amendment immunity for the section.</a:t>
            </a:r>
          </a:p>
        </p:txBody>
      </p:sp>
    </p:spTree>
    <p:extLst>
      <p:ext uri="{BB962C8B-B14F-4D97-AF65-F5344CB8AC3E}">
        <p14:creationId xmlns:p14="http://schemas.microsoft.com/office/powerpoint/2010/main" val="417928615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5FFC8F-5AE7-44CB-9AD2-B389B5BD8463}"/>
              </a:ext>
            </a:extLst>
          </p:cNvPr>
          <p:cNvSpPr>
            <a:spLocks noGrp="1"/>
          </p:cNvSpPr>
          <p:nvPr>
            <p:ph type="title"/>
          </p:nvPr>
        </p:nvSpPr>
        <p:spPr/>
        <p:txBody>
          <a:bodyPr/>
          <a:lstStyle/>
          <a:p>
            <a:r>
              <a:rPr lang="en-US" dirty="0"/>
              <a:t>HB 253 – Disclosure of Information</a:t>
            </a:r>
          </a:p>
        </p:txBody>
      </p:sp>
      <p:sp>
        <p:nvSpPr>
          <p:cNvPr id="3" name="Content Placeholder 2">
            <a:extLst>
              <a:ext uri="{FF2B5EF4-FFF2-40B4-BE49-F238E27FC236}">
                <a16:creationId xmlns:a16="http://schemas.microsoft.com/office/drawing/2014/main" id="{D566B2B8-2ADB-4356-89BA-DC8E5C1A6DCA}"/>
              </a:ext>
            </a:extLst>
          </p:cNvPr>
          <p:cNvSpPr>
            <a:spLocks noGrp="1"/>
          </p:cNvSpPr>
          <p:nvPr>
            <p:ph idx="1"/>
          </p:nvPr>
        </p:nvSpPr>
        <p:spPr/>
        <p:txBody>
          <a:bodyPr>
            <a:normAutofit/>
          </a:bodyPr>
          <a:lstStyle/>
          <a:p>
            <a:r>
              <a:rPr lang="en-US" dirty="0"/>
              <a:t>Creates a new section of KRS Chapter 160 to prohibit a public school district or public charter school from entering into a nondisclosure agreement relating to misconduct involving a minor or student;</a:t>
            </a:r>
          </a:p>
          <a:p>
            <a:r>
              <a:rPr lang="en-US" dirty="0"/>
              <a:t>Amends KRS 160.380 to define “abusive conduct” as “sexual misconduct and conduct subject to mandatory reporting under KRS 620.030 that involves a minor or student;”</a:t>
            </a:r>
          </a:p>
          <a:p>
            <a:r>
              <a:rPr lang="en-US" dirty="0"/>
              <a:t>Requires Kentucky nonpublic school and public school districts and those located in member states of the Interstate Teacher Mobility Contract to disclose any disciplinary actions related to abusive conduct of applicants;</a:t>
            </a:r>
          </a:p>
          <a:p>
            <a:r>
              <a:rPr lang="en-US" dirty="0"/>
              <a:t>Provides immunity for disclosures made regarding school employee conduct;</a:t>
            </a:r>
          </a:p>
        </p:txBody>
      </p:sp>
    </p:spTree>
    <p:extLst>
      <p:ext uri="{BB962C8B-B14F-4D97-AF65-F5344CB8AC3E}">
        <p14:creationId xmlns:p14="http://schemas.microsoft.com/office/powerpoint/2010/main" val="20595525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E085FA-AE6B-4F3F-8B4F-AC8BFA489B9F}"/>
              </a:ext>
            </a:extLst>
          </p:cNvPr>
          <p:cNvSpPr>
            <a:spLocks noGrp="1"/>
          </p:cNvSpPr>
          <p:nvPr>
            <p:ph type="title"/>
          </p:nvPr>
        </p:nvSpPr>
        <p:spPr/>
        <p:txBody>
          <a:bodyPr/>
          <a:lstStyle/>
          <a:p>
            <a:r>
              <a:rPr lang="en-US" dirty="0"/>
              <a:t>HB 253 - Continued</a:t>
            </a:r>
          </a:p>
        </p:txBody>
      </p:sp>
      <p:sp>
        <p:nvSpPr>
          <p:cNvPr id="3" name="Content Placeholder 2">
            <a:extLst>
              <a:ext uri="{FF2B5EF4-FFF2-40B4-BE49-F238E27FC236}">
                <a16:creationId xmlns:a16="http://schemas.microsoft.com/office/drawing/2014/main" id="{2D4189C2-C921-4A4D-A9CD-0E4B0E83814F}"/>
              </a:ext>
            </a:extLst>
          </p:cNvPr>
          <p:cNvSpPr>
            <a:spLocks noGrp="1"/>
          </p:cNvSpPr>
          <p:nvPr>
            <p:ph idx="1"/>
          </p:nvPr>
        </p:nvSpPr>
        <p:spPr/>
        <p:txBody>
          <a:bodyPr>
            <a:normAutofit lnSpcReduction="10000"/>
          </a:bodyPr>
          <a:lstStyle/>
          <a:p>
            <a:r>
              <a:rPr lang="en-US" dirty="0"/>
              <a:t>Requires school districts to request all related information from the Education Professional Standards Board (</a:t>
            </a:r>
            <a:r>
              <a:rPr lang="en-US" dirty="0" err="1"/>
              <a:t>EPSB</a:t>
            </a:r>
            <a:r>
              <a:rPr lang="en-US" dirty="0"/>
              <a:t>) and requires schools, districts, and </a:t>
            </a:r>
            <a:r>
              <a:rPr lang="en-US" dirty="0" err="1"/>
              <a:t>EPSB</a:t>
            </a:r>
            <a:r>
              <a:rPr lang="en-US" dirty="0"/>
              <a:t> to provide the records relating to abusive conduct within 10 working days;</a:t>
            </a:r>
          </a:p>
          <a:p>
            <a:r>
              <a:rPr lang="en-US" dirty="0"/>
              <a:t>Establishes that an applicant or employee with a finding of abusive conduct shall be ineligible for employment;</a:t>
            </a:r>
          </a:p>
          <a:p>
            <a:r>
              <a:rPr lang="en-US" dirty="0"/>
              <a:t>Requires school district employees to internally report and the district to investigate to completion all allegations of abusive conduct and requires all records relating to an allegation be retained in an employee’s personnel file unless the allegation is proven false;</a:t>
            </a:r>
          </a:p>
          <a:p>
            <a:r>
              <a:rPr lang="en-US" dirty="0"/>
              <a:t>Requires any certified or classified employee of a district to notify the superintendent within 7 days of being charged with a felony</a:t>
            </a:r>
          </a:p>
          <a:p>
            <a:pPr marL="457200" lvl="1" indent="0">
              <a:buNone/>
            </a:pPr>
            <a:endParaRPr lang="en-US" dirty="0"/>
          </a:p>
          <a:p>
            <a:pPr marL="0" indent="0">
              <a:buNone/>
            </a:pPr>
            <a:endParaRPr lang="en-US" dirty="0"/>
          </a:p>
          <a:p>
            <a:endParaRPr lang="en-US" dirty="0"/>
          </a:p>
        </p:txBody>
      </p:sp>
    </p:spTree>
    <p:extLst>
      <p:ext uri="{BB962C8B-B14F-4D97-AF65-F5344CB8AC3E}">
        <p14:creationId xmlns:p14="http://schemas.microsoft.com/office/powerpoint/2010/main" val="321994637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D7FF91-849D-44C0-B195-3ACDAC274230}"/>
              </a:ext>
            </a:extLst>
          </p:cNvPr>
          <p:cNvSpPr>
            <a:spLocks noGrp="1"/>
          </p:cNvSpPr>
          <p:nvPr>
            <p:ph type="title"/>
          </p:nvPr>
        </p:nvSpPr>
        <p:spPr/>
        <p:txBody>
          <a:bodyPr/>
          <a:lstStyle/>
          <a:p>
            <a:r>
              <a:rPr lang="en-US" dirty="0"/>
              <a:t>HB 253 - Continued</a:t>
            </a:r>
          </a:p>
        </p:txBody>
      </p:sp>
      <p:sp>
        <p:nvSpPr>
          <p:cNvPr id="3" name="Content Placeholder 2">
            <a:extLst>
              <a:ext uri="{FF2B5EF4-FFF2-40B4-BE49-F238E27FC236}">
                <a16:creationId xmlns:a16="http://schemas.microsoft.com/office/drawing/2014/main" id="{567FB329-AFEE-4A72-9C23-D756CAFE516C}"/>
              </a:ext>
            </a:extLst>
          </p:cNvPr>
          <p:cNvSpPr>
            <a:spLocks noGrp="1"/>
          </p:cNvSpPr>
          <p:nvPr>
            <p:ph idx="1"/>
          </p:nvPr>
        </p:nvSpPr>
        <p:spPr/>
        <p:txBody>
          <a:bodyPr/>
          <a:lstStyle/>
          <a:p>
            <a:r>
              <a:rPr lang="en-US" dirty="0"/>
              <a:t>Requires employees of certified nonpublic schools to submit to a national and state criminal background check and a CA/N check;</a:t>
            </a:r>
          </a:p>
          <a:p>
            <a:r>
              <a:rPr lang="en-US" dirty="0"/>
              <a:t>Prohibits a certified nonpublic school from hiring a violent or felony sex crime offender;</a:t>
            </a:r>
          </a:p>
          <a:p>
            <a:r>
              <a:rPr lang="en-US" dirty="0"/>
              <a:t>Requires the Kentucky Department of Education to develop training related to sexual misconduct and inappropriate relationships for school district employees by May 1, 2027; and</a:t>
            </a:r>
          </a:p>
          <a:p>
            <a:r>
              <a:rPr lang="en-US" dirty="0"/>
              <a:t>Amends other statutes related to reading curriculum.</a:t>
            </a:r>
          </a:p>
        </p:txBody>
      </p:sp>
    </p:spTree>
    <p:extLst>
      <p:ext uri="{BB962C8B-B14F-4D97-AF65-F5344CB8AC3E}">
        <p14:creationId xmlns:p14="http://schemas.microsoft.com/office/powerpoint/2010/main" val="117644617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1E265A-0B13-4BE1-9D88-6C0CC8A458FC}"/>
              </a:ext>
            </a:extLst>
          </p:cNvPr>
          <p:cNvSpPr>
            <a:spLocks noGrp="1"/>
          </p:cNvSpPr>
          <p:nvPr>
            <p:ph type="title"/>
          </p:nvPr>
        </p:nvSpPr>
        <p:spPr>
          <a:xfrm>
            <a:off x="1154953" y="465667"/>
            <a:ext cx="9113170" cy="1557866"/>
          </a:xfrm>
        </p:spPr>
        <p:txBody>
          <a:bodyPr/>
          <a:lstStyle/>
          <a:p>
            <a:r>
              <a:rPr lang="en-US" dirty="0"/>
              <a:t>HB 490 – Employment at Public 							 	 Postsecondary Education 				 			 Institutions</a:t>
            </a:r>
          </a:p>
        </p:txBody>
      </p:sp>
      <p:sp>
        <p:nvSpPr>
          <p:cNvPr id="3" name="Content Placeholder 2">
            <a:extLst>
              <a:ext uri="{FF2B5EF4-FFF2-40B4-BE49-F238E27FC236}">
                <a16:creationId xmlns:a16="http://schemas.microsoft.com/office/drawing/2014/main" id="{6C4387EE-69A0-4AAD-BBD3-FA34F2DB6A62}"/>
              </a:ext>
            </a:extLst>
          </p:cNvPr>
          <p:cNvSpPr>
            <a:spLocks noGrp="1"/>
          </p:cNvSpPr>
          <p:nvPr>
            <p:ph idx="1"/>
          </p:nvPr>
        </p:nvSpPr>
        <p:spPr/>
        <p:txBody>
          <a:bodyPr>
            <a:normAutofit/>
          </a:bodyPr>
          <a:lstStyle/>
          <a:p>
            <a:r>
              <a:rPr lang="en-US" dirty="0"/>
              <a:t>Amends KRS 164.360, 164.230, and 164.830 to allow for the removal of faculty members at public postsecondary education institutions for bona fide financial reasons;</a:t>
            </a:r>
          </a:p>
          <a:p>
            <a:r>
              <a:rPr lang="en-US" dirty="0"/>
              <a:t>Requires the boards of regents and trustees of the institutions to establish the process for removal of faculty members based on financial reasons within specified parameters.</a:t>
            </a:r>
          </a:p>
        </p:txBody>
      </p:sp>
    </p:spTree>
    <p:extLst>
      <p:ext uri="{BB962C8B-B14F-4D97-AF65-F5344CB8AC3E}">
        <p14:creationId xmlns:p14="http://schemas.microsoft.com/office/powerpoint/2010/main" val="30472420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3D256A-F727-4301-9601-A74A54FAF610}"/>
              </a:ext>
            </a:extLst>
          </p:cNvPr>
          <p:cNvSpPr>
            <a:spLocks noGrp="1"/>
          </p:cNvSpPr>
          <p:nvPr>
            <p:ph type="title"/>
          </p:nvPr>
        </p:nvSpPr>
        <p:spPr/>
        <p:txBody>
          <a:bodyPr/>
          <a:lstStyle/>
          <a:p>
            <a:r>
              <a:rPr lang="en-US" dirty="0"/>
              <a:t>HB 826 – Office of Adult Education</a:t>
            </a:r>
          </a:p>
        </p:txBody>
      </p:sp>
      <p:sp>
        <p:nvSpPr>
          <p:cNvPr id="3" name="Content Placeholder 2">
            <a:extLst>
              <a:ext uri="{FF2B5EF4-FFF2-40B4-BE49-F238E27FC236}">
                <a16:creationId xmlns:a16="http://schemas.microsoft.com/office/drawing/2014/main" id="{8EC6BD9C-F6EC-4071-9DE4-581C359F05CD}"/>
              </a:ext>
            </a:extLst>
          </p:cNvPr>
          <p:cNvSpPr>
            <a:spLocks noGrp="1"/>
          </p:cNvSpPr>
          <p:nvPr>
            <p:ph idx="1"/>
          </p:nvPr>
        </p:nvSpPr>
        <p:spPr/>
        <p:txBody>
          <a:bodyPr/>
          <a:lstStyle/>
          <a:p>
            <a:r>
              <a:rPr lang="en-US" dirty="0"/>
              <a:t>Creates a new section of KRS Chapter 151B to require that no less than 85% of the appropriations to the Office of Adult Education be used for programs fulfilling the adult education mission and goals of the office; and</a:t>
            </a:r>
          </a:p>
          <a:p>
            <a:r>
              <a:rPr lang="en-US" dirty="0"/>
              <a:t>Amends KRS </a:t>
            </a:r>
            <a:r>
              <a:rPr lang="en-US" dirty="0" err="1"/>
              <a:t>151B.403</a:t>
            </a:r>
            <a:r>
              <a:rPr lang="en-US" dirty="0"/>
              <a:t> to require any qualifying test to obtain a High School Equivalency Diploma offer a written or paper test administration option.</a:t>
            </a:r>
          </a:p>
        </p:txBody>
      </p:sp>
    </p:spTree>
    <p:extLst>
      <p:ext uri="{BB962C8B-B14F-4D97-AF65-F5344CB8AC3E}">
        <p14:creationId xmlns:p14="http://schemas.microsoft.com/office/powerpoint/2010/main" val="423586532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41E6434-2074-4222-8AD7-F77E8AD0CE81}"/>
              </a:ext>
            </a:extLst>
          </p:cNvPr>
          <p:cNvSpPr txBox="1"/>
          <p:nvPr/>
        </p:nvSpPr>
        <p:spPr>
          <a:xfrm>
            <a:off x="3048000" y="1845733"/>
            <a:ext cx="6112933" cy="2862322"/>
          </a:xfrm>
          <a:prstGeom prst="rect">
            <a:avLst/>
          </a:prstGeom>
          <a:noFill/>
        </p:spPr>
        <p:txBody>
          <a:bodyPr wrap="square">
            <a:spAutoFit/>
          </a:bodyPr>
          <a:lstStyle/>
          <a:p>
            <a:pPr marL="0" algn="ctr" rtl="0" eaLnBrk="1" latinLnBrk="0" hangingPunct="1">
              <a:spcBef>
                <a:spcPts val="0"/>
              </a:spcBef>
              <a:spcAft>
                <a:spcPts val="0"/>
              </a:spcAft>
            </a:pPr>
            <a:r>
              <a:rPr lang="en-US" sz="6000" b="1" dirty="0">
                <a:solidFill>
                  <a:srgbClr val="000000"/>
                </a:solidFill>
                <a:latin typeface="Century Gothic" panose="020B0502020202020204" pitchFamily="34" charset="0"/>
                <a:cs typeface="Segoe UI" panose="020B0502040204020203" pitchFamily="34" charset="0"/>
              </a:rPr>
              <a:t>PROBATE, TRUSTS, AND ESTATES</a:t>
            </a:r>
          </a:p>
        </p:txBody>
      </p:sp>
    </p:spTree>
    <p:extLst>
      <p:ext uri="{BB962C8B-B14F-4D97-AF65-F5344CB8AC3E}">
        <p14:creationId xmlns:p14="http://schemas.microsoft.com/office/powerpoint/2010/main" val="227172214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D54B2A-C654-45D9-9E88-E75818D161E2}"/>
              </a:ext>
            </a:extLst>
          </p:cNvPr>
          <p:cNvSpPr>
            <a:spLocks noGrp="1"/>
          </p:cNvSpPr>
          <p:nvPr>
            <p:ph type="title"/>
          </p:nvPr>
        </p:nvSpPr>
        <p:spPr/>
        <p:txBody>
          <a:bodyPr/>
          <a:lstStyle/>
          <a:p>
            <a:r>
              <a:rPr lang="en-US" dirty="0"/>
              <a:t>SB 50 – Disposition of Property</a:t>
            </a:r>
          </a:p>
        </p:txBody>
      </p:sp>
      <p:sp>
        <p:nvSpPr>
          <p:cNvPr id="3" name="Content Placeholder 2">
            <a:extLst>
              <a:ext uri="{FF2B5EF4-FFF2-40B4-BE49-F238E27FC236}">
                <a16:creationId xmlns:a16="http://schemas.microsoft.com/office/drawing/2014/main" id="{74388C02-38CE-44CC-8028-2E7128EED609}"/>
              </a:ext>
            </a:extLst>
          </p:cNvPr>
          <p:cNvSpPr>
            <a:spLocks noGrp="1"/>
          </p:cNvSpPr>
          <p:nvPr>
            <p:ph idx="1"/>
          </p:nvPr>
        </p:nvSpPr>
        <p:spPr/>
        <p:txBody>
          <a:bodyPr>
            <a:normAutofit lnSpcReduction="10000"/>
          </a:bodyPr>
          <a:lstStyle/>
          <a:p>
            <a:pPr marL="347472" indent="-347472" algn="l" rtl="0" eaLnBrk="1" latinLnBrk="0" hangingPunct="1">
              <a:spcBef>
                <a:spcPts val="1000"/>
              </a:spcBef>
              <a:spcAft>
                <a:spcPts val="0"/>
              </a:spcAft>
              <a:buClr>
                <a:schemeClr val="accent1"/>
              </a:buClr>
              <a:buSzPct val="80000"/>
              <a:buFont typeface="Wingdings 3" panose="05040102010807070707" pitchFamily="18" charset="2"/>
              <a:buChar char="u"/>
            </a:pPr>
            <a:r>
              <a:rPr lang="en-US" sz="1800" b="0" i="0" kern="1200" dirty="0">
                <a:solidFill>
                  <a:srgbClr val="404040"/>
                </a:solidFill>
                <a:effectLst/>
                <a:latin typeface="Century Gothic" panose="020B0502020202020204" pitchFamily="34" charset="0"/>
                <a:ea typeface="+mn-ea"/>
                <a:cs typeface="+mn-cs"/>
              </a:rPr>
              <a:t>Amends various statutes related to changes in descent and distribution of property in intestacy;</a:t>
            </a:r>
          </a:p>
          <a:p>
            <a:pPr marL="347472" indent="-347472" algn="l" rtl="0" eaLnBrk="1" latinLnBrk="0" hangingPunct="1">
              <a:spcBef>
                <a:spcPts val="1000"/>
              </a:spcBef>
              <a:spcAft>
                <a:spcPts val="0"/>
              </a:spcAft>
              <a:buClr>
                <a:schemeClr val="accent1"/>
              </a:buClr>
              <a:buSzPct val="80000"/>
              <a:buFont typeface="Wingdings 3" panose="05040102010807070707" pitchFamily="18" charset="2"/>
              <a:buChar char="u"/>
            </a:pPr>
            <a:r>
              <a:rPr lang="en-US" sz="1800" b="0" i="0" kern="1200" dirty="0">
                <a:solidFill>
                  <a:srgbClr val="404040"/>
                </a:solidFill>
                <a:effectLst/>
                <a:latin typeface="Century Gothic" panose="020B0502020202020204" pitchFamily="34" charset="0"/>
                <a:ea typeface="+mn-ea"/>
                <a:cs typeface="+mn-cs"/>
              </a:rPr>
              <a:t>Amends various statutes related to estate administration, including matters related to presentation of the original </a:t>
            </a:r>
            <a:r>
              <a:rPr lang="en-US" dirty="0">
                <a:solidFill>
                  <a:srgbClr val="404040"/>
                </a:solidFill>
                <a:latin typeface="Century Gothic" panose="020B0502020202020204" pitchFamily="34" charset="0"/>
              </a:rPr>
              <a:t>W</a:t>
            </a:r>
            <a:r>
              <a:rPr lang="en-US" sz="1800" b="0" i="0" kern="1200" dirty="0">
                <a:solidFill>
                  <a:srgbClr val="404040"/>
                </a:solidFill>
                <a:effectLst/>
                <a:latin typeface="Century Gothic" panose="020B0502020202020204" pitchFamily="34" charset="0"/>
                <a:ea typeface="+mn-ea"/>
                <a:cs typeface="+mn-cs"/>
              </a:rPr>
              <a:t>ill and required </a:t>
            </a:r>
            <a:r>
              <a:rPr lang="en-US" dirty="0">
                <a:solidFill>
                  <a:srgbClr val="404040"/>
                </a:solidFill>
                <a:latin typeface="Century Gothic" panose="020B0502020202020204" pitchFamily="34" charset="0"/>
              </a:rPr>
              <a:t>oaths, privacy protections, and dispensing with administration in specified cases</a:t>
            </a:r>
            <a:r>
              <a:rPr lang="en-US" sz="1800" b="0" i="0" kern="1200" dirty="0">
                <a:solidFill>
                  <a:srgbClr val="404040"/>
                </a:solidFill>
                <a:effectLst/>
                <a:latin typeface="Century Gothic" panose="020B0502020202020204" pitchFamily="34" charset="0"/>
                <a:ea typeface="+mn-ea"/>
                <a:cs typeface="+mn-cs"/>
              </a:rPr>
              <a:t>;</a:t>
            </a:r>
          </a:p>
          <a:p>
            <a:pPr marL="347472" indent="-347472" algn="l" rtl="0" eaLnBrk="1" latinLnBrk="0" hangingPunct="1">
              <a:spcBef>
                <a:spcPts val="1000"/>
              </a:spcBef>
              <a:spcAft>
                <a:spcPts val="0"/>
              </a:spcAft>
              <a:buClr>
                <a:schemeClr val="accent1"/>
              </a:buClr>
              <a:buSzPct val="80000"/>
              <a:buFont typeface="Wingdings 3" panose="05040102010807070707" pitchFamily="18" charset="2"/>
              <a:buChar char="u"/>
            </a:pPr>
            <a:r>
              <a:rPr lang="en-US" dirty="0">
                <a:solidFill>
                  <a:srgbClr val="404040"/>
                </a:solidFill>
                <a:latin typeface="Century Gothic" panose="020B0502020202020204" pitchFamily="34" charset="0"/>
              </a:rPr>
              <a:t>Provides set fees for recording a Will and other documents regardless of length;</a:t>
            </a:r>
            <a:endParaRPr lang="en-US" sz="1800" b="0" i="0" kern="1200" dirty="0">
              <a:solidFill>
                <a:srgbClr val="404040"/>
              </a:solidFill>
              <a:effectLst/>
              <a:latin typeface="Century Gothic" panose="020B0502020202020204" pitchFamily="34" charset="0"/>
              <a:ea typeface="+mn-ea"/>
              <a:cs typeface="+mn-cs"/>
            </a:endParaRPr>
          </a:p>
          <a:p>
            <a:pPr marL="347472" indent="-347472" algn="l" rtl="0" eaLnBrk="1" latinLnBrk="0" hangingPunct="1">
              <a:spcBef>
                <a:spcPts val="1000"/>
              </a:spcBef>
              <a:spcAft>
                <a:spcPts val="0"/>
              </a:spcAft>
              <a:buClr>
                <a:schemeClr val="accent1"/>
              </a:buClr>
              <a:buSzPct val="80000"/>
              <a:buFont typeface="Wingdings 3" panose="05040102010807070707" pitchFamily="18" charset="2"/>
              <a:buChar char="u"/>
            </a:pPr>
            <a:r>
              <a:rPr lang="en-US" sz="1800" dirty="0">
                <a:effectLst/>
              </a:rPr>
              <a:t>Adopts the Kentucky Qualified Dispositions in Trust Act;</a:t>
            </a:r>
          </a:p>
          <a:p>
            <a:pPr marL="347472" indent="-347472" algn="l" rtl="0" eaLnBrk="1" latinLnBrk="0" hangingPunct="1">
              <a:spcBef>
                <a:spcPts val="1000"/>
              </a:spcBef>
              <a:spcAft>
                <a:spcPts val="0"/>
              </a:spcAft>
              <a:buClr>
                <a:schemeClr val="accent1"/>
              </a:buClr>
              <a:buSzPct val="80000"/>
              <a:buFont typeface="Wingdings 3" panose="05040102010807070707" pitchFamily="18" charset="2"/>
              <a:buChar char="u"/>
            </a:pPr>
            <a:r>
              <a:rPr lang="en-US" sz="1800" dirty="0">
                <a:effectLst/>
              </a:rPr>
              <a:t>Adopts the Uniform Electronic Wills Act, the Uniform Electronic Estate Planning Document Act, the Uniform Directed Trust Act, and the Uniform Trust Decanting Act;</a:t>
            </a:r>
          </a:p>
        </p:txBody>
      </p:sp>
    </p:spTree>
    <p:extLst>
      <p:ext uri="{BB962C8B-B14F-4D97-AF65-F5344CB8AC3E}">
        <p14:creationId xmlns:p14="http://schemas.microsoft.com/office/powerpoint/2010/main" val="37027067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3D87ED8-B97D-4ED5-B702-BCAC43853852}"/>
              </a:ext>
            </a:extLst>
          </p:cNvPr>
          <p:cNvSpPr>
            <a:spLocks noGrp="1"/>
          </p:cNvSpPr>
          <p:nvPr>
            <p:ph type="ctrTitle" idx="4294967295"/>
          </p:nvPr>
        </p:nvSpPr>
        <p:spPr>
          <a:xfrm>
            <a:off x="869576" y="2223247"/>
            <a:ext cx="10476286" cy="1859803"/>
          </a:xfrm>
        </p:spPr>
        <p:txBody>
          <a:bodyPr>
            <a:normAutofit fontScale="90000"/>
          </a:bodyPr>
          <a:lstStyle/>
          <a:p>
            <a:pPr algn="ctr"/>
            <a:r>
              <a:rPr lang="en-US" sz="8000" b="1" dirty="0">
                <a:solidFill>
                  <a:schemeClr val="tx1"/>
                </a:solidFill>
                <a:latin typeface="+mn-lt"/>
                <a:cs typeface="Segoe UI" panose="020B0502040204020203" pitchFamily="34" charset="0"/>
              </a:rPr>
              <a:t>CONSTITUTIONAL AMENDMENT</a:t>
            </a:r>
          </a:p>
        </p:txBody>
      </p:sp>
    </p:spTree>
    <p:extLst>
      <p:ext uri="{BB962C8B-B14F-4D97-AF65-F5344CB8AC3E}">
        <p14:creationId xmlns:p14="http://schemas.microsoft.com/office/powerpoint/2010/main" val="2234833003"/>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70161F-EED1-483D-B071-FFEE5AF1F4BA}"/>
              </a:ext>
            </a:extLst>
          </p:cNvPr>
          <p:cNvSpPr>
            <a:spLocks noGrp="1"/>
          </p:cNvSpPr>
          <p:nvPr>
            <p:ph type="title"/>
          </p:nvPr>
        </p:nvSpPr>
        <p:spPr/>
        <p:txBody>
          <a:bodyPr/>
          <a:lstStyle/>
          <a:p>
            <a:r>
              <a:rPr lang="en-US" dirty="0"/>
              <a:t>SB 50 - Continued</a:t>
            </a:r>
          </a:p>
        </p:txBody>
      </p:sp>
      <p:sp>
        <p:nvSpPr>
          <p:cNvPr id="3" name="Content Placeholder 2">
            <a:extLst>
              <a:ext uri="{FF2B5EF4-FFF2-40B4-BE49-F238E27FC236}">
                <a16:creationId xmlns:a16="http://schemas.microsoft.com/office/drawing/2014/main" id="{21ABD330-2947-4A8E-A1A6-A382C88B5CE2}"/>
              </a:ext>
            </a:extLst>
          </p:cNvPr>
          <p:cNvSpPr>
            <a:spLocks noGrp="1"/>
          </p:cNvSpPr>
          <p:nvPr>
            <p:ph idx="1"/>
          </p:nvPr>
        </p:nvSpPr>
        <p:spPr/>
        <p:txBody>
          <a:bodyPr>
            <a:normAutofit/>
          </a:bodyPr>
          <a:lstStyle/>
          <a:p>
            <a:r>
              <a:rPr lang="en-US" dirty="0"/>
              <a:t>Creates a new section of KRS Chapter </a:t>
            </a:r>
            <a:r>
              <a:rPr lang="en-US" dirty="0" err="1"/>
              <a:t>186A</a:t>
            </a:r>
            <a:r>
              <a:rPr lang="en-US" dirty="0"/>
              <a:t> to provide for a transfer on death of a motor vehicle through a “beneficiary designation form” taking effect January 1, 2028;</a:t>
            </a:r>
          </a:p>
          <a:p>
            <a:r>
              <a:rPr lang="en-US" dirty="0"/>
              <a:t>Establishes that transfer on death of a motor vehicle is a nontestamentary transfer and is not subject to any tax under KRS 138.460; and</a:t>
            </a:r>
          </a:p>
          <a:p>
            <a:r>
              <a:rPr lang="en-US" dirty="0"/>
              <a:t>While not a part of SB 50, it should be noted that a provision (Section 40) in HB 869 classifies nieces and nephews as Class A beneficiaries exempting them from being required to pay inheritance tax.</a:t>
            </a:r>
          </a:p>
        </p:txBody>
      </p:sp>
    </p:spTree>
    <p:extLst>
      <p:ext uri="{BB962C8B-B14F-4D97-AF65-F5344CB8AC3E}">
        <p14:creationId xmlns:p14="http://schemas.microsoft.com/office/powerpoint/2010/main" val="3348541560"/>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ED7BDA-FF99-4B32-840F-C9942AB2E877}"/>
              </a:ext>
            </a:extLst>
          </p:cNvPr>
          <p:cNvSpPr>
            <a:spLocks noGrp="1"/>
          </p:cNvSpPr>
          <p:nvPr>
            <p:ph type="title"/>
          </p:nvPr>
        </p:nvSpPr>
        <p:spPr/>
        <p:txBody>
          <a:bodyPr/>
          <a:lstStyle/>
          <a:p>
            <a:r>
              <a:rPr lang="en-US" dirty="0"/>
              <a:t>SB 85 – Special Needs Trust</a:t>
            </a:r>
          </a:p>
        </p:txBody>
      </p:sp>
      <p:sp>
        <p:nvSpPr>
          <p:cNvPr id="3" name="Content Placeholder 2">
            <a:extLst>
              <a:ext uri="{FF2B5EF4-FFF2-40B4-BE49-F238E27FC236}">
                <a16:creationId xmlns:a16="http://schemas.microsoft.com/office/drawing/2014/main" id="{8F7CA6B1-4DDF-491D-9D27-660592EED4AC}"/>
              </a:ext>
            </a:extLst>
          </p:cNvPr>
          <p:cNvSpPr>
            <a:spLocks noGrp="1"/>
          </p:cNvSpPr>
          <p:nvPr>
            <p:ph idx="1"/>
          </p:nvPr>
        </p:nvSpPr>
        <p:spPr/>
        <p:txBody>
          <a:bodyPr/>
          <a:lstStyle/>
          <a:p>
            <a:r>
              <a:rPr lang="en-US" dirty="0"/>
              <a:t>Amends various state-administered retirement benefit statutes to allow a “special needs trust” as described in 42 U.S.C. sec </a:t>
            </a:r>
            <a:r>
              <a:rPr lang="en-US" dirty="0" err="1"/>
              <a:t>1396p</a:t>
            </a:r>
            <a:r>
              <a:rPr lang="en-US" dirty="0"/>
              <a:t>(d)(4)(A) or (C) to receive retirement benefits for the beneficiary of the special needs trust.</a:t>
            </a:r>
          </a:p>
        </p:txBody>
      </p:sp>
    </p:spTree>
    <p:extLst>
      <p:ext uri="{BB962C8B-B14F-4D97-AF65-F5344CB8AC3E}">
        <p14:creationId xmlns:p14="http://schemas.microsoft.com/office/powerpoint/2010/main" val="2355233899"/>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5BF564E-310D-4A6C-B46F-A7E56FC0FDDB}"/>
              </a:ext>
            </a:extLst>
          </p:cNvPr>
          <p:cNvSpPr txBox="1"/>
          <p:nvPr/>
        </p:nvSpPr>
        <p:spPr>
          <a:xfrm>
            <a:off x="3003177" y="2274838"/>
            <a:ext cx="6002867" cy="2308324"/>
          </a:xfrm>
          <a:prstGeom prst="rect">
            <a:avLst/>
          </a:prstGeom>
          <a:noFill/>
        </p:spPr>
        <p:txBody>
          <a:bodyPr wrap="square">
            <a:spAutoFit/>
          </a:bodyPr>
          <a:lstStyle/>
          <a:p>
            <a:pPr marL="0" algn="ctr" rtl="0" eaLnBrk="1" latinLnBrk="0" hangingPunct="1">
              <a:spcBef>
                <a:spcPts val="0"/>
              </a:spcBef>
              <a:spcAft>
                <a:spcPts val="0"/>
              </a:spcAft>
            </a:pPr>
            <a:r>
              <a:rPr lang="en-US" sz="1800" b="1" kern="1200" dirty="0">
                <a:solidFill>
                  <a:srgbClr val="000000"/>
                </a:solidFill>
                <a:effectLst/>
                <a:latin typeface="Century Gothic" panose="020B0502020202020204" pitchFamily="34" charset="0"/>
                <a:ea typeface="+mn-ea"/>
                <a:cs typeface="Segoe UI" panose="020B0502040204020203" pitchFamily="34" charset="0"/>
              </a:rPr>
              <a:t> </a:t>
            </a:r>
            <a:r>
              <a:rPr lang="en-US" sz="4800" b="1" kern="1200" dirty="0">
                <a:solidFill>
                  <a:srgbClr val="000000"/>
                </a:solidFill>
                <a:effectLst/>
                <a:latin typeface="Century Gothic" panose="020B0502020202020204" pitchFamily="34" charset="0"/>
                <a:ea typeface="+mn-ea"/>
                <a:cs typeface="Segoe UI" panose="020B0502040204020203" pitchFamily="34" charset="0"/>
              </a:rPr>
              <a:t>CONSUMER PROTECTION AND</a:t>
            </a:r>
          </a:p>
          <a:p>
            <a:pPr marL="0" algn="ctr" rtl="0" eaLnBrk="1" latinLnBrk="0" hangingPunct="1">
              <a:spcBef>
                <a:spcPts val="0"/>
              </a:spcBef>
              <a:spcAft>
                <a:spcPts val="0"/>
              </a:spcAft>
            </a:pPr>
            <a:r>
              <a:rPr lang="en-US" sz="4800" b="1" dirty="0">
                <a:solidFill>
                  <a:srgbClr val="000000"/>
                </a:solidFill>
                <a:latin typeface="Century Gothic" panose="020B0502020202020204" pitchFamily="34" charset="0"/>
                <a:cs typeface="Segoe UI" panose="020B0502040204020203" pitchFamily="34" charset="0"/>
              </a:rPr>
              <a:t>PUBLIC PROTECTION</a:t>
            </a:r>
            <a:endParaRPr lang="en-US" sz="4800" dirty="0">
              <a:effectLst/>
            </a:endParaRPr>
          </a:p>
        </p:txBody>
      </p:sp>
    </p:spTree>
    <p:extLst>
      <p:ext uri="{BB962C8B-B14F-4D97-AF65-F5344CB8AC3E}">
        <p14:creationId xmlns:p14="http://schemas.microsoft.com/office/powerpoint/2010/main" val="266224140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00079F-FFDD-41B2-B2D0-C1C6814B212D}"/>
              </a:ext>
            </a:extLst>
          </p:cNvPr>
          <p:cNvSpPr>
            <a:spLocks noGrp="1"/>
          </p:cNvSpPr>
          <p:nvPr>
            <p:ph type="title"/>
          </p:nvPr>
        </p:nvSpPr>
        <p:spPr/>
        <p:txBody>
          <a:bodyPr/>
          <a:lstStyle/>
          <a:p>
            <a:r>
              <a:rPr lang="en-US" dirty="0"/>
              <a:t>HB 58 – Privacy Protection</a:t>
            </a:r>
          </a:p>
        </p:txBody>
      </p:sp>
      <p:sp>
        <p:nvSpPr>
          <p:cNvPr id="3" name="Content Placeholder 2">
            <a:extLst>
              <a:ext uri="{FF2B5EF4-FFF2-40B4-BE49-F238E27FC236}">
                <a16:creationId xmlns:a16="http://schemas.microsoft.com/office/drawing/2014/main" id="{21BC3795-C42F-494A-BFE4-45A483F0F5E3}"/>
              </a:ext>
            </a:extLst>
          </p:cNvPr>
          <p:cNvSpPr>
            <a:spLocks noGrp="1"/>
          </p:cNvSpPr>
          <p:nvPr>
            <p:ph idx="1"/>
          </p:nvPr>
        </p:nvSpPr>
        <p:spPr/>
        <p:txBody>
          <a:bodyPr>
            <a:normAutofit lnSpcReduction="10000"/>
          </a:bodyPr>
          <a:lstStyle/>
          <a:p>
            <a:r>
              <a:rPr lang="en-US" dirty="0"/>
              <a:t>Creates a new section of KRS Chapter 189 relating to automated license plate readers (ALPR);</a:t>
            </a:r>
          </a:p>
          <a:p>
            <a:r>
              <a:rPr lang="en-US" dirty="0"/>
              <a:t>Defines terms and establishes that ALPRs may only be deployed or maintained for purposes of regulating parking, controlling access to secured areas, and promoting public safety, deterring crime, and addressing auto theft, and can only be used by a public agency, law enforcement agency or its agents, or the Transportation Cabinet;</a:t>
            </a:r>
          </a:p>
          <a:p>
            <a:r>
              <a:rPr lang="en-US" dirty="0"/>
              <a:t>Sets the specific uses for each authorized agency and the Cabinet;</a:t>
            </a:r>
          </a:p>
          <a:p>
            <a:r>
              <a:rPr lang="en-US" dirty="0"/>
              <a:t>Establishes data collected shall not be preserved for more than 90 days providing limited exceptions that include retention as evidence, required by subpoena, or for auditing purposes;</a:t>
            </a:r>
          </a:p>
        </p:txBody>
      </p:sp>
    </p:spTree>
    <p:extLst>
      <p:ext uri="{BB962C8B-B14F-4D97-AF65-F5344CB8AC3E}">
        <p14:creationId xmlns:p14="http://schemas.microsoft.com/office/powerpoint/2010/main" val="240288961"/>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13554E-8D1B-43A9-AB6D-69A251EF84EF}"/>
              </a:ext>
            </a:extLst>
          </p:cNvPr>
          <p:cNvSpPr>
            <a:spLocks noGrp="1"/>
          </p:cNvSpPr>
          <p:nvPr>
            <p:ph type="title"/>
          </p:nvPr>
        </p:nvSpPr>
        <p:spPr/>
        <p:txBody>
          <a:bodyPr/>
          <a:lstStyle/>
          <a:p>
            <a:r>
              <a:rPr lang="en-US" dirty="0"/>
              <a:t>HB 58 - Continued</a:t>
            </a:r>
          </a:p>
        </p:txBody>
      </p:sp>
      <p:sp>
        <p:nvSpPr>
          <p:cNvPr id="3" name="Content Placeholder 2">
            <a:extLst>
              <a:ext uri="{FF2B5EF4-FFF2-40B4-BE49-F238E27FC236}">
                <a16:creationId xmlns:a16="http://schemas.microsoft.com/office/drawing/2014/main" id="{F3666DB9-704D-4367-B4CC-F6696F385345}"/>
              </a:ext>
            </a:extLst>
          </p:cNvPr>
          <p:cNvSpPr>
            <a:spLocks noGrp="1"/>
          </p:cNvSpPr>
          <p:nvPr>
            <p:ph idx="1"/>
          </p:nvPr>
        </p:nvSpPr>
        <p:spPr/>
        <p:txBody>
          <a:bodyPr>
            <a:normAutofit/>
          </a:bodyPr>
          <a:lstStyle/>
          <a:p>
            <a:r>
              <a:rPr lang="en-US" dirty="0"/>
              <a:t>Restricts under what circumstances collected data may be shared;</a:t>
            </a:r>
          </a:p>
          <a:p>
            <a:r>
              <a:rPr lang="en-US" dirty="0"/>
              <a:t>Requires the authorized user to adopt and make publicly available a written policy governing the use of the ALPR;</a:t>
            </a:r>
          </a:p>
          <a:p>
            <a:r>
              <a:rPr lang="en-US" dirty="0"/>
              <a:t>Requires that upon receipt of an alert and prior to making a traffic stop, a law enforcement officer or dispatcher shall visually confirm that the scanned plate in the captured license plate data matches the alert and the stop meets the criteria in the policies of the law enforcement agency and applicable law; and</a:t>
            </a:r>
          </a:p>
          <a:p>
            <a:r>
              <a:rPr lang="en-US" dirty="0"/>
              <a:t>Amends KRS 189.990 to establish a penalty for violations.</a:t>
            </a:r>
          </a:p>
          <a:p>
            <a:endParaRPr lang="en-US" dirty="0"/>
          </a:p>
          <a:p>
            <a:endParaRPr lang="en-US" dirty="0"/>
          </a:p>
        </p:txBody>
      </p:sp>
    </p:spTree>
    <p:extLst>
      <p:ext uri="{BB962C8B-B14F-4D97-AF65-F5344CB8AC3E}">
        <p14:creationId xmlns:p14="http://schemas.microsoft.com/office/powerpoint/2010/main" val="51749047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D9DBD6-3ECE-4D43-BDAD-293260B53F23}"/>
              </a:ext>
            </a:extLst>
          </p:cNvPr>
          <p:cNvSpPr>
            <a:spLocks noGrp="1"/>
          </p:cNvSpPr>
          <p:nvPr>
            <p:ph type="title"/>
          </p:nvPr>
        </p:nvSpPr>
        <p:spPr/>
        <p:txBody>
          <a:bodyPr/>
          <a:lstStyle/>
          <a:p>
            <a:r>
              <a:rPr lang="en-US" dirty="0"/>
              <a:t>SB 11 – Residential Safe Room Rebate</a:t>
            </a:r>
          </a:p>
        </p:txBody>
      </p:sp>
      <p:sp>
        <p:nvSpPr>
          <p:cNvPr id="3" name="Content Placeholder 2">
            <a:extLst>
              <a:ext uri="{FF2B5EF4-FFF2-40B4-BE49-F238E27FC236}">
                <a16:creationId xmlns:a16="http://schemas.microsoft.com/office/drawing/2014/main" id="{CE19D394-139E-4AA2-8728-6CC6F5083C67}"/>
              </a:ext>
            </a:extLst>
          </p:cNvPr>
          <p:cNvSpPr>
            <a:spLocks noGrp="1"/>
          </p:cNvSpPr>
          <p:nvPr>
            <p:ph idx="1"/>
          </p:nvPr>
        </p:nvSpPr>
        <p:spPr/>
        <p:txBody>
          <a:bodyPr>
            <a:normAutofit/>
          </a:bodyPr>
          <a:lstStyle/>
          <a:p>
            <a:r>
              <a:rPr lang="en-US" dirty="0"/>
              <a:t>Creates a new section of KRS Chapter 39A to define terms, including defining “residential safe room” as a structure that is “stand alone and adjacent to a qualified homeowner’s primary residence” or is “an internal safe room within or affixed to the qualified homeowner’s primary residence”, both of which meet FEMA funding criteria;</a:t>
            </a:r>
          </a:p>
          <a:p>
            <a:r>
              <a:rPr lang="en-US" dirty="0"/>
              <a:t>Establishes a trust and agency account known as the residential safe room rebate fund consisting of moneys received from gifts, grants, federal funds, including FEMA funds, and other funds, both private and public;</a:t>
            </a:r>
          </a:p>
          <a:p>
            <a:r>
              <a:rPr lang="en-US" dirty="0"/>
              <a:t>Provides for rebates for costs incurred by qualified homeowners equal to 50% of the costs incurred in construction or installation of a residential safe room, not to exceed $5,000;</a:t>
            </a:r>
          </a:p>
        </p:txBody>
      </p:sp>
    </p:spTree>
    <p:extLst>
      <p:ext uri="{BB962C8B-B14F-4D97-AF65-F5344CB8AC3E}">
        <p14:creationId xmlns:p14="http://schemas.microsoft.com/office/powerpoint/2010/main" val="3407022074"/>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6B76E9-0A01-493E-BB4C-610567106B28}"/>
              </a:ext>
            </a:extLst>
          </p:cNvPr>
          <p:cNvSpPr>
            <a:spLocks noGrp="1"/>
          </p:cNvSpPr>
          <p:nvPr>
            <p:ph type="title"/>
          </p:nvPr>
        </p:nvSpPr>
        <p:spPr/>
        <p:txBody>
          <a:bodyPr/>
          <a:lstStyle/>
          <a:p>
            <a:r>
              <a:rPr lang="en-US" dirty="0"/>
              <a:t>SB 11 - Continued</a:t>
            </a:r>
          </a:p>
        </p:txBody>
      </p:sp>
      <p:sp>
        <p:nvSpPr>
          <p:cNvPr id="3" name="Content Placeholder 2">
            <a:extLst>
              <a:ext uri="{FF2B5EF4-FFF2-40B4-BE49-F238E27FC236}">
                <a16:creationId xmlns:a16="http://schemas.microsoft.com/office/drawing/2014/main" id="{79E6A854-9112-4510-BD3D-360C5A85A4E8}"/>
              </a:ext>
            </a:extLst>
          </p:cNvPr>
          <p:cNvSpPr>
            <a:spLocks noGrp="1"/>
          </p:cNvSpPr>
          <p:nvPr>
            <p:ph idx="1"/>
          </p:nvPr>
        </p:nvSpPr>
        <p:spPr/>
        <p:txBody>
          <a:bodyPr/>
          <a:lstStyle/>
          <a:p>
            <a:r>
              <a:rPr lang="en-US" dirty="0"/>
              <a:t>Requires the Division of Emergency Management to create an application process, verify information, and beginning in January of 2027 and every January and July thereafter as funds are available, issue a residential safe room rebate upon approval of a qualified homeowner’s application;</a:t>
            </a:r>
          </a:p>
          <a:p>
            <a:r>
              <a:rPr lang="en-US" dirty="0"/>
              <a:t>If the application is denied, an explanation of adjustment or denial of a requested rebate shall be provided; and</a:t>
            </a:r>
          </a:p>
          <a:p>
            <a:r>
              <a:rPr lang="en-US" dirty="0"/>
              <a:t>Requires the homeowner to provide to the division within 30 days of when the costs were incurred the application and specified documentation in support.</a:t>
            </a:r>
          </a:p>
        </p:txBody>
      </p:sp>
    </p:spTree>
    <p:extLst>
      <p:ext uri="{BB962C8B-B14F-4D97-AF65-F5344CB8AC3E}">
        <p14:creationId xmlns:p14="http://schemas.microsoft.com/office/powerpoint/2010/main" val="3504797607"/>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F8EA67-789E-4F46-AA31-2AF96E12C61E}"/>
              </a:ext>
            </a:extLst>
          </p:cNvPr>
          <p:cNvSpPr>
            <a:spLocks noGrp="1"/>
          </p:cNvSpPr>
          <p:nvPr>
            <p:ph type="title"/>
          </p:nvPr>
        </p:nvSpPr>
        <p:spPr/>
        <p:txBody>
          <a:bodyPr/>
          <a:lstStyle/>
          <a:p>
            <a:r>
              <a:rPr lang="en-US" dirty="0"/>
              <a:t>HB 470 – Behavioral Health Services</a:t>
            </a:r>
          </a:p>
        </p:txBody>
      </p:sp>
      <p:sp>
        <p:nvSpPr>
          <p:cNvPr id="3" name="Content Placeholder 2">
            <a:extLst>
              <a:ext uri="{FF2B5EF4-FFF2-40B4-BE49-F238E27FC236}">
                <a16:creationId xmlns:a16="http://schemas.microsoft.com/office/drawing/2014/main" id="{6F0BBB32-A1A0-4E1D-940C-E3AB5FCDE1CB}"/>
              </a:ext>
            </a:extLst>
          </p:cNvPr>
          <p:cNvSpPr>
            <a:spLocks noGrp="1"/>
          </p:cNvSpPr>
          <p:nvPr>
            <p:ph idx="1"/>
          </p:nvPr>
        </p:nvSpPr>
        <p:spPr/>
        <p:txBody>
          <a:bodyPr>
            <a:normAutofit lnSpcReduction="10000"/>
          </a:bodyPr>
          <a:lstStyle/>
          <a:p>
            <a:r>
              <a:rPr lang="en-US" dirty="0"/>
              <a:t>Amends KRS 222.233 to extend from January 1, 2026 to January 1, 2027 the requirement that entities that bill for peer support services that employ an alcohol and drug peer support specialist only employ a specialist that is licensed under KRS 309.0831;</a:t>
            </a:r>
          </a:p>
          <a:p>
            <a:r>
              <a:rPr lang="en-US" dirty="0"/>
              <a:t>Prohibits alcohol and drug peer support specialists employed by behavioral health service organizations, multi-specialty groups, or entities that bill for peer support services from providing psychoeducational services in individual or group settings; and</a:t>
            </a:r>
          </a:p>
          <a:p>
            <a:r>
              <a:rPr lang="en-US" dirty="0"/>
              <a:t>Creates a new section of KRS Chapter 205 to establish that the Kentucky Medicaid program, and any managed care organization with which the department contracts, shall not provide coverage for individual or group psychoeducational services.</a:t>
            </a:r>
          </a:p>
        </p:txBody>
      </p:sp>
    </p:spTree>
    <p:extLst>
      <p:ext uri="{BB962C8B-B14F-4D97-AF65-F5344CB8AC3E}">
        <p14:creationId xmlns:p14="http://schemas.microsoft.com/office/powerpoint/2010/main" val="80189494"/>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CE184-A399-41E5-AF90-61F31DD2C568}"/>
              </a:ext>
            </a:extLst>
          </p:cNvPr>
          <p:cNvSpPr>
            <a:spLocks noGrp="1"/>
          </p:cNvSpPr>
          <p:nvPr>
            <p:ph type="title"/>
          </p:nvPr>
        </p:nvSpPr>
        <p:spPr>
          <a:xfrm>
            <a:off x="1154953" y="795867"/>
            <a:ext cx="9113170" cy="884765"/>
          </a:xfrm>
        </p:spPr>
        <p:txBody>
          <a:bodyPr/>
          <a:lstStyle/>
          <a:p>
            <a:r>
              <a:rPr lang="en-US" dirty="0"/>
              <a:t>SB 137 – Provisional License to Practice 					Medicine</a:t>
            </a:r>
          </a:p>
        </p:txBody>
      </p:sp>
      <p:sp>
        <p:nvSpPr>
          <p:cNvPr id="3" name="Content Placeholder 2">
            <a:extLst>
              <a:ext uri="{FF2B5EF4-FFF2-40B4-BE49-F238E27FC236}">
                <a16:creationId xmlns:a16="http://schemas.microsoft.com/office/drawing/2014/main" id="{49E01265-ACCB-4961-8251-678EA513667C}"/>
              </a:ext>
            </a:extLst>
          </p:cNvPr>
          <p:cNvSpPr>
            <a:spLocks noGrp="1"/>
          </p:cNvSpPr>
          <p:nvPr>
            <p:ph idx="1"/>
          </p:nvPr>
        </p:nvSpPr>
        <p:spPr>
          <a:xfrm>
            <a:off x="1154955" y="2603499"/>
            <a:ext cx="9113170" cy="3831167"/>
          </a:xfrm>
        </p:spPr>
        <p:txBody>
          <a:bodyPr>
            <a:normAutofit lnSpcReduction="10000"/>
          </a:bodyPr>
          <a:lstStyle/>
          <a:p>
            <a:r>
              <a:rPr lang="en-US" dirty="0"/>
              <a:t>Amends KRS 311.571 to establish that a graduate of a medical or osteopathic school located in the United States or Canada may be eligible for a provisional license to practice medicine if:</a:t>
            </a:r>
          </a:p>
          <a:p>
            <a:pPr lvl="1"/>
            <a:r>
              <a:rPr lang="en-US" dirty="0"/>
              <a:t>The applicant has fulfilled certain listed criteria for a regular license;</a:t>
            </a:r>
          </a:p>
          <a:p>
            <a:pPr lvl="1"/>
            <a:r>
              <a:rPr lang="en-US" dirty="0"/>
              <a:t> Has an offer for employment as a physician with a sponsor that is licensed in this Commonwealth and who has practiced at least 5 years; and </a:t>
            </a:r>
          </a:p>
          <a:p>
            <a:pPr lvl="1"/>
            <a:r>
              <a:rPr lang="en-US" dirty="0"/>
              <a:t>Is “located in a medically underserved area as defined by the secretary of the United States Department of Health and Human Services;”</a:t>
            </a:r>
          </a:p>
          <a:p>
            <a:r>
              <a:rPr lang="en-US" dirty="0"/>
              <a:t>A provisional license granted under this section shall automatically be converted to a regular license to practice after 3 years with the employing sponsor; and</a:t>
            </a:r>
          </a:p>
          <a:p>
            <a:r>
              <a:rPr lang="en-US" dirty="0"/>
              <a:t>Provides under what circumstances the provisional license may be revoked.</a:t>
            </a:r>
          </a:p>
        </p:txBody>
      </p:sp>
    </p:spTree>
    <p:extLst>
      <p:ext uri="{BB962C8B-B14F-4D97-AF65-F5344CB8AC3E}">
        <p14:creationId xmlns:p14="http://schemas.microsoft.com/office/powerpoint/2010/main" val="2503458449"/>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7D08EB-B2F2-487A-BCF9-D9689DAD95C9}"/>
              </a:ext>
            </a:extLst>
          </p:cNvPr>
          <p:cNvSpPr>
            <a:spLocks noGrp="1"/>
          </p:cNvSpPr>
          <p:nvPr>
            <p:ph type="title"/>
          </p:nvPr>
        </p:nvSpPr>
        <p:spPr/>
        <p:txBody>
          <a:bodyPr/>
          <a:lstStyle/>
          <a:p>
            <a:r>
              <a:rPr lang="en-US" dirty="0"/>
              <a:t>HB 510 – Organ Donation Safety</a:t>
            </a:r>
          </a:p>
        </p:txBody>
      </p:sp>
      <p:sp>
        <p:nvSpPr>
          <p:cNvPr id="3" name="Content Placeholder 2">
            <a:extLst>
              <a:ext uri="{FF2B5EF4-FFF2-40B4-BE49-F238E27FC236}">
                <a16:creationId xmlns:a16="http://schemas.microsoft.com/office/drawing/2014/main" id="{6B8E63E9-C14E-423D-B090-6BB5373FFB6B}"/>
              </a:ext>
            </a:extLst>
          </p:cNvPr>
          <p:cNvSpPr>
            <a:spLocks noGrp="1"/>
          </p:cNvSpPr>
          <p:nvPr>
            <p:ph idx="1"/>
          </p:nvPr>
        </p:nvSpPr>
        <p:spPr/>
        <p:txBody>
          <a:bodyPr>
            <a:normAutofit fontScale="85000" lnSpcReduction="20000"/>
          </a:bodyPr>
          <a:lstStyle/>
          <a:p>
            <a:r>
              <a:rPr lang="en-US" dirty="0"/>
              <a:t>Creates a new section of KRS Chapter 311 to define terms including “death declaration” and “indication of life”;</a:t>
            </a:r>
          </a:p>
          <a:p>
            <a:r>
              <a:rPr lang="en-US" dirty="0"/>
              <a:t>Requires a pause in procedure (immediate suspension) during any organ donation recovery, preservation, or procurement activity upon:</a:t>
            </a:r>
          </a:p>
          <a:p>
            <a:pPr lvl="1"/>
            <a:r>
              <a:rPr lang="en-US" dirty="0"/>
              <a:t>Observed or suspected change in neurological status;</a:t>
            </a:r>
          </a:p>
          <a:p>
            <a:pPr lvl="1"/>
            <a:r>
              <a:rPr lang="en-US" dirty="0"/>
              <a:t>Observed or suspected indication of life; or</a:t>
            </a:r>
          </a:p>
          <a:p>
            <a:pPr lvl="1"/>
            <a:r>
              <a:rPr lang="en-US" dirty="0"/>
              <a:t>Uncertainty regarding the accuracy or completeness of neurological status or death declaration assessments; </a:t>
            </a:r>
          </a:p>
          <a:p>
            <a:r>
              <a:rPr lang="en-US" dirty="0"/>
              <a:t>If a pause occurs, it shall be documented and a comprehensive reassessment of the patient’s neurological and physiological status shall be conducted by the hospital’s clinical team; and</a:t>
            </a:r>
          </a:p>
          <a:p>
            <a:r>
              <a:rPr lang="en-US" dirty="0"/>
              <a:t>Establishes that a patient shall not be denied appropriate comfort care or life-sustaining treatment solely for the purpose of facilitating organ donation.</a:t>
            </a:r>
          </a:p>
        </p:txBody>
      </p:sp>
    </p:spTree>
    <p:extLst>
      <p:ext uri="{BB962C8B-B14F-4D97-AF65-F5344CB8AC3E}">
        <p14:creationId xmlns:p14="http://schemas.microsoft.com/office/powerpoint/2010/main" val="4945567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8529C1-FFA3-4DFF-AEDC-EC8FE7D3B1B0}"/>
              </a:ext>
            </a:extLst>
          </p:cNvPr>
          <p:cNvSpPr>
            <a:spLocks noGrp="1"/>
          </p:cNvSpPr>
          <p:nvPr>
            <p:ph type="title"/>
          </p:nvPr>
        </p:nvSpPr>
        <p:spPr>
          <a:xfrm>
            <a:off x="1154955" y="626533"/>
            <a:ext cx="9113170" cy="999067"/>
          </a:xfrm>
        </p:spPr>
        <p:txBody>
          <a:bodyPr/>
          <a:lstStyle/>
          <a:p>
            <a:r>
              <a:rPr lang="en-US" dirty="0"/>
              <a:t>SB 10 – Proposed Constitutional Amendment</a:t>
            </a:r>
          </a:p>
        </p:txBody>
      </p:sp>
      <p:sp>
        <p:nvSpPr>
          <p:cNvPr id="3" name="Content Placeholder 2">
            <a:extLst>
              <a:ext uri="{FF2B5EF4-FFF2-40B4-BE49-F238E27FC236}">
                <a16:creationId xmlns:a16="http://schemas.microsoft.com/office/drawing/2014/main" id="{1CEA016C-527D-4144-9025-5659E6C32B2E}"/>
              </a:ext>
            </a:extLst>
          </p:cNvPr>
          <p:cNvSpPr>
            <a:spLocks noGrp="1"/>
          </p:cNvSpPr>
          <p:nvPr>
            <p:ph idx="1"/>
          </p:nvPr>
        </p:nvSpPr>
        <p:spPr/>
        <p:txBody>
          <a:bodyPr>
            <a:normAutofit fontScale="92500"/>
          </a:bodyPr>
          <a:lstStyle/>
          <a:p>
            <a:r>
              <a:rPr lang="en-US" sz="1800" dirty="0">
                <a:cs typeface="Segoe UI" panose="020B0502040204020203" pitchFamily="34" charset="0"/>
              </a:rPr>
              <a:t>There </a:t>
            </a:r>
            <a:r>
              <a:rPr lang="en-US" dirty="0">
                <a:cs typeface="Segoe UI" panose="020B0502040204020203" pitchFamily="34" charset="0"/>
              </a:rPr>
              <a:t>will be one proposed Amendment to the Constitution of Kentucky on the November 2026 Ballot</a:t>
            </a:r>
            <a:endParaRPr lang="en-US" sz="1800" dirty="0">
              <a:cs typeface="Segoe UI" panose="020B0502040204020203" pitchFamily="34" charset="0"/>
            </a:endParaRPr>
          </a:p>
          <a:p>
            <a:pPr lvl="1"/>
            <a:r>
              <a:rPr lang="en-US" dirty="0">
                <a:cs typeface="Segoe UI" panose="020B0502040204020203" pitchFamily="34" charset="0"/>
              </a:rPr>
              <a:t>Proposes to amend Section 77 of the Constitution relating to the pardon power of the governor;</a:t>
            </a:r>
          </a:p>
          <a:p>
            <a:pPr lvl="1"/>
            <a:r>
              <a:rPr lang="en-US" dirty="0">
                <a:cs typeface="Segoe UI" panose="020B0502040204020203" pitchFamily="34" charset="0"/>
              </a:rPr>
              <a:t>Section 77 currently provides the governor has the power to commute sentences and grant pardons except in the case of impeachment.</a:t>
            </a:r>
          </a:p>
          <a:p>
            <a:pPr lvl="1"/>
            <a:r>
              <a:rPr lang="en-US" dirty="0">
                <a:cs typeface="Segoe UI" panose="020B0502040204020203" pitchFamily="34" charset="0"/>
              </a:rPr>
              <a:t>The proposed amendment would not change the governor’s authority, but would limit the ability to provide a sentence commutation or pardon “for the period beginning sixty days prior to the date of the gubernatorial election and ending the fifth Tuesday succeeding the election,” which is the day the governor takes the oath of office.</a:t>
            </a:r>
          </a:p>
          <a:p>
            <a:pPr lvl="1"/>
            <a:r>
              <a:rPr lang="en-US" dirty="0">
                <a:cs typeface="Segoe UI" panose="020B0502040204020203" pitchFamily="34" charset="0"/>
              </a:rPr>
              <a:t>As provided in Section 256, if a majority of votes cast on the proposed amendment is for the amendment, the amendment becomes a part of the Constitution of Kentucky.</a:t>
            </a:r>
            <a:endParaRPr lang="en-US" dirty="0"/>
          </a:p>
        </p:txBody>
      </p:sp>
    </p:spTree>
    <p:extLst>
      <p:ext uri="{BB962C8B-B14F-4D97-AF65-F5344CB8AC3E}">
        <p14:creationId xmlns:p14="http://schemas.microsoft.com/office/powerpoint/2010/main" val="621651573"/>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897429-E503-42D3-AA31-581F4F807DC8}"/>
              </a:ext>
            </a:extLst>
          </p:cNvPr>
          <p:cNvSpPr>
            <a:spLocks noGrp="1"/>
          </p:cNvSpPr>
          <p:nvPr>
            <p:ph type="title"/>
          </p:nvPr>
        </p:nvSpPr>
        <p:spPr>
          <a:xfrm>
            <a:off x="1154953" y="601133"/>
            <a:ext cx="9113170" cy="1079499"/>
          </a:xfrm>
        </p:spPr>
        <p:txBody>
          <a:bodyPr/>
          <a:lstStyle/>
          <a:p>
            <a:r>
              <a:rPr lang="en-US" dirty="0"/>
              <a:t>SB 153 – Prevention of Harmful and 						Fraudulent Practices</a:t>
            </a:r>
          </a:p>
        </p:txBody>
      </p:sp>
      <p:sp>
        <p:nvSpPr>
          <p:cNvPr id="3" name="Content Placeholder 2">
            <a:extLst>
              <a:ext uri="{FF2B5EF4-FFF2-40B4-BE49-F238E27FC236}">
                <a16:creationId xmlns:a16="http://schemas.microsoft.com/office/drawing/2014/main" id="{5BC744DD-AFC6-4EFE-8194-D3DA1B1E4C34}"/>
              </a:ext>
            </a:extLst>
          </p:cNvPr>
          <p:cNvSpPr>
            <a:spLocks noGrp="1"/>
          </p:cNvSpPr>
          <p:nvPr>
            <p:ph idx="1"/>
          </p:nvPr>
        </p:nvSpPr>
        <p:spPr/>
        <p:txBody>
          <a:bodyPr>
            <a:normAutofit/>
          </a:bodyPr>
          <a:lstStyle/>
          <a:p>
            <a:r>
              <a:rPr lang="en-US" dirty="0"/>
              <a:t>Amends KRS 367.620 to provide that “goods or services relating to real estate” does not include “investigating, negotiating, or effecting the settlement of an insurance claim” or “otherwise adjusting losses or damages covered by an insurance policy”; </a:t>
            </a:r>
          </a:p>
          <a:p>
            <a:r>
              <a:rPr lang="en-US" dirty="0"/>
              <a:t>Amends KRS 367.624 to require that prior to entering into a real estate goods or services contract, a contractor shall furnish the party with the following notice in at least 10 point bold face type:</a:t>
            </a:r>
          </a:p>
          <a:p>
            <a:pPr lvl="1"/>
            <a:r>
              <a:rPr lang="en-US" dirty="0"/>
              <a:t>“This contract shall not assign or otherwise transfer, in whole or in part, your duties, rights, or benefits under the property, casualty, or property and casualty insurance policy in violation of KRS 304.20-015. Any contract entered in violation of KRS 304.20-105 shall be void and unenforceable.”</a:t>
            </a:r>
          </a:p>
        </p:txBody>
      </p:sp>
    </p:spTree>
    <p:extLst>
      <p:ext uri="{BB962C8B-B14F-4D97-AF65-F5344CB8AC3E}">
        <p14:creationId xmlns:p14="http://schemas.microsoft.com/office/powerpoint/2010/main" val="2380805158"/>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E5157C-5636-4A90-8D06-1836F229C11B}"/>
              </a:ext>
            </a:extLst>
          </p:cNvPr>
          <p:cNvSpPr>
            <a:spLocks noGrp="1"/>
          </p:cNvSpPr>
          <p:nvPr>
            <p:ph type="title"/>
          </p:nvPr>
        </p:nvSpPr>
        <p:spPr/>
        <p:txBody>
          <a:bodyPr/>
          <a:lstStyle/>
          <a:p>
            <a:r>
              <a:rPr lang="en-US" dirty="0"/>
              <a:t>SB 153 – Continued</a:t>
            </a:r>
          </a:p>
        </p:txBody>
      </p:sp>
      <p:sp>
        <p:nvSpPr>
          <p:cNvPr id="3" name="Content Placeholder 2">
            <a:extLst>
              <a:ext uri="{FF2B5EF4-FFF2-40B4-BE49-F238E27FC236}">
                <a16:creationId xmlns:a16="http://schemas.microsoft.com/office/drawing/2014/main" id="{FCD87235-6AB3-47B2-86C1-C297CDD120E7}"/>
              </a:ext>
            </a:extLst>
          </p:cNvPr>
          <p:cNvSpPr>
            <a:spLocks noGrp="1"/>
          </p:cNvSpPr>
          <p:nvPr>
            <p:ph idx="1"/>
          </p:nvPr>
        </p:nvSpPr>
        <p:spPr/>
        <p:txBody>
          <a:bodyPr>
            <a:normAutofit lnSpcReduction="10000"/>
          </a:bodyPr>
          <a:lstStyle/>
          <a:p>
            <a:r>
              <a:rPr lang="en-US" dirty="0"/>
              <a:t>Amends KRS 367.626 to provide that a real estate goods or services contract shall not be enforceable against any person who entered into the contract with contractor if the contract:</a:t>
            </a:r>
          </a:p>
          <a:p>
            <a:pPr lvl="1"/>
            <a:r>
              <a:rPr lang="en-US" dirty="0"/>
              <a:t>Has been cancelled under KRS 367.622; or </a:t>
            </a:r>
          </a:p>
          <a:p>
            <a:pPr lvl="1"/>
            <a:r>
              <a:rPr lang="en-US" dirty="0"/>
              <a:t>Contains a price that violates KRS 367.374.</a:t>
            </a:r>
          </a:p>
          <a:p>
            <a:r>
              <a:rPr lang="en-US" dirty="0"/>
              <a:t>Further establishes that a person shall not be required to pay a cancellation fee or any other fee contained in or required under a contract that is not enforceable against the person;</a:t>
            </a:r>
          </a:p>
          <a:p>
            <a:r>
              <a:rPr lang="en-US" dirty="0"/>
              <a:t>Creates a new section of KRS 438.305 to 438.350 to create the Division of Tobacco, Nicotine, and Vapor Product Licensing with the Department of Alcoholic Beverage Control;</a:t>
            </a:r>
          </a:p>
        </p:txBody>
      </p:sp>
    </p:spTree>
    <p:extLst>
      <p:ext uri="{BB962C8B-B14F-4D97-AF65-F5344CB8AC3E}">
        <p14:creationId xmlns:p14="http://schemas.microsoft.com/office/powerpoint/2010/main" val="3559622378"/>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23CE47-BD52-4C77-B989-A54B37090F7E}"/>
              </a:ext>
            </a:extLst>
          </p:cNvPr>
          <p:cNvSpPr>
            <a:spLocks noGrp="1"/>
          </p:cNvSpPr>
          <p:nvPr>
            <p:ph type="title"/>
          </p:nvPr>
        </p:nvSpPr>
        <p:spPr/>
        <p:txBody>
          <a:bodyPr/>
          <a:lstStyle/>
          <a:p>
            <a:r>
              <a:rPr lang="en-US" dirty="0"/>
              <a:t>SB 153 - Continued</a:t>
            </a:r>
          </a:p>
        </p:txBody>
      </p:sp>
      <p:sp>
        <p:nvSpPr>
          <p:cNvPr id="3" name="Content Placeholder 2">
            <a:extLst>
              <a:ext uri="{FF2B5EF4-FFF2-40B4-BE49-F238E27FC236}">
                <a16:creationId xmlns:a16="http://schemas.microsoft.com/office/drawing/2014/main" id="{45A52521-0DE3-426E-BA0C-EB3D1ED1A8CA}"/>
              </a:ext>
            </a:extLst>
          </p:cNvPr>
          <p:cNvSpPr>
            <a:spLocks noGrp="1"/>
          </p:cNvSpPr>
          <p:nvPr>
            <p:ph idx="1"/>
          </p:nvPr>
        </p:nvSpPr>
        <p:spPr/>
        <p:txBody>
          <a:bodyPr>
            <a:normAutofit/>
          </a:bodyPr>
          <a:lstStyle/>
          <a:p>
            <a:r>
              <a:rPr lang="en-US" dirty="0"/>
              <a:t>Amends KRS 367.628 to prohibit a contractor from representing or marketing the contractor, agent, or representative of the contractor as a public adjuster, claims specialist or expert, insurance specialist or expert, or having any affiliation with an insurer or an insurer’s agent;</a:t>
            </a:r>
          </a:p>
          <a:p>
            <a:r>
              <a:rPr lang="en-US" dirty="0"/>
              <a:t>Further prohibits a contractor or representative of a contractor from causing, or commanding or encouraging another person to cause, damage to any part of the real estate in order to increase the scope of goods or services;</a:t>
            </a:r>
          </a:p>
          <a:p>
            <a:r>
              <a:rPr lang="en-US" dirty="0"/>
              <a:t>Prohibits a contractor from being financially connected, directly or indirectly, to:</a:t>
            </a:r>
          </a:p>
          <a:p>
            <a:pPr lvl="1"/>
            <a:r>
              <a:rPr lang="en-US" dirty="0"/>
              <a:t>A public adjuster;</a:t>
            </a:r>
          </a:p>
        </p:txBody>
      </p:sp>
    </p:spTree>
    <p:extLst>
      <p:ext uri="{BB962C8B-B14F-4D97-AF65-F5344CB8AC3E}">
        <p14:creationId xmlns:p14="http://schemas.microsoft.com/office/powerpoint/2010/main" val="1434664433"/>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FEB0EB-99D2-4301-82D9-65F8C20B6046}"/>
              </a:ext>
            </a:extLst>
          </p:cNvPr>
          <p:cNvSpPr>
            <a:spLocks noGrp="1"/>
          </p:cNvSpPr>
          <p:nvPr>
            <p:ph type="title"/>
          </p:nvPr>
        </p:nvSpPr>
        <p:spPr/>
        <p:txBody>
          <a:bodyPr/>
          <a:lstStyle/>
          <a:p>
            <a:r>
              <a:rPr lang="en-US" dirty="0"/>
              <a:t>SB 153 - Continued</a:t>
            </a:r>
          </a:p>
        </p:txBody>
      </p:sp>
      <p:sp>
        <p:nvSpPr>
          <p:cNvPr id="3" name="Content Placeholder 2">
            <a:extLst>
              <a:ext uri="{FF2B5EF4-FFF2-40B4-BE49-F238E27FC236}">
                <a16:creationId xmlns:a16="http://schemas.microsoft.com/office/drawing/2014/main" id="{6136E651-863E-4366-9260-AF82D7A510CF}"/>
              </a:ext>
            </a:extLst>
          </p:cNvPr>
          <p:cNvSpPr>
            <a:spLocks noGrp="1"/>
          </p:cNvSpPr>
          <p:nvPr>
            <p:ph idx="1"/>
          </p:nvPr>
        </p:nvSpPr>
        <p:spPr/>
        <p:txBody>
          <a:bodyPr>
            <a:normAutofit fontScale="92500" lnSpcReduction="20000"/>
          </a:bodyPr>
          <a:lstStyle/>
          <a:p>
            <a:pPr lvl="1"/>
            <a:r>
              <a:rPr lang="en-US" dirty="0"/>
              <a:t>An appraiser; or</a:t>
            </a:r>
          </a:p>
          <a:p>
            <a:pPr lvl="1"/>
            <a:r>
              <a:rPr lang="en-US" dirty="0"/>
              <a:t>Any other person that specializes in investigating, negotiating, or effecting the settlement of an insurance claim;</a:t>
            </a:r>
          </a:p>
          <a:p>
            <a:r>
              <a:rPr lang="en-US" dirty="0"/>
              <a:t>Prohibits certain solicitations and contract on behalf of any other person or business engaged in a claim under the policy;</a:t>
            </a:r>
          </a:p>
          <a:p>
            <a:r>
              <a:rPr lang="en-US" dirty="0"/>
              <a:t>Violation shall constitute a fraudulent insurance act and criminal mischief in the first degree;</a:t>
            </a:r>
          </a:p>
          <a:p>
            <a:r>
              <a:rPr lang="en-US" dirty="0"/>
              <a:t>Amends KRS 367.627 to provide enforcement authority to the Attorney General and establishes available remedies and penalties;</a:t>
            </a:r>
          </a:p>
          <a:p>
            <a:r>
              <a:rPr lang="en-US" dirty="0"/>
              <a:t>Creates a new section of KRS Chapter 15 to grant concurrent jurisdiction to the Attorney General with the Commonwealth’s attorneys and county attorneys in the investigation and prosecution of offenses;</a:t>
            </a:r>
          </a:p>
        </p:txBody>
      </p:sp>
    </p:spTree>
    <p:extLst>
      <p:ext uri="{BB962C8B-B14F-4D97-AF65-F5344CB8AC3E}">
        <p14:creationId xmlns:p14="http://schemas.microsoft.com/office/powerpoint/2010/main" val="4170589257"/>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3E546F-ABAD-4395-8327-6F1D0C9E9793}"/>
              </a:ext>
            </a:extLst>
          </p:cNvPr>
          <p:cNvSpPr>
            <a:spLocks noGrp="1"/>
          </p:cNvSpPr>
          <p:nvPr>
            <p:ph type="title"/>
          </p:nvPr>
        </p:nvSpPr>
        <p:spPr/>
        <p:txBody>
          <a:bodyPr/>
          <a:lstStyle/>
          <a:p>
            <a:r>
              <a:rPr lang="en-US" dirty="0"/>
              <a:t>SB 153 – Continued</a:t>
            </a:r>
          </a:p>
        </p:txBody>
      </p:sp>
      <p:sp>
        <p:nvSpPr>
          <p:cNvPr id="3" name="Content Placeholder 2">
            <a:extLst>
              <a:ext uri="{FF2B5EF4-FFF2-40B4-BE49-F238E27FC236}">
                <a16:creationId xmlns:a16="http://schemas.microsoft.com/office/drawing/2014/main" id="{9A9AD720-2486-4CD9-BE5F-5EFE59ECD71A}"/>
              </a:ext>
            </a:extLst>
          </p:cNvPr>
          <p:cNvSpPr>
            <a:spLocks noGrp="1"/>
          </p:cNvSpPr>
          <p:nvPr>
            <p:ph idx="1"/>
          </p:nvPr>
        </p:nvSpPr>
        <p:spPr/>
        <p:txBody>
          <a:bodyPr>
            <a:normAutofit lnSpcReduction="10000"/>
          </a:bodyPr>
          <a:lstStyle/>
          <a:p>
            <a:r>
              <a:rPr lang="en-US" dirty="0"/>
              <a:t>Creates a new section of KRS Chapter 367 to define “contractor” as “any person or business engaged in:</a:t>
            </a:r>
          </a:p>
          <a:p>
            <a:pPr lvl="1"/>
            <a:r>
              <a:rPr lang="en-US" dirty="0"/>
              <a:t>Roofing or siding repair or replacement;</a:t>
            </a:r>
          </a:p>
          <a:p>
            <a:pPr lvl="1"/>
            <a:r>
              <a:rPr lang="en-US" dirty="0"/>
              <a:t>Water damage mitigation or restoration; or</a:t>
            </a:r>
          </a:p>
          <a:p>
            <a:pPr lvl="1"/>
            <a:r>
              <a:rPr lang="en-US" dirty="0"/>
              <a:t>Tree or debris removal;”</a:t>
            </a:r>
          </a:p>
          <a:p>
            <a:r>
              <a:rPr lang="en-US" dirty="0"/>
              <a:t>Provides that when a state of emergency is declared resulting from an incident or situation that causes destruction to real estate, the Attorney General may issue an order requiring all persons engaging in business as a contractor in the designated area to comply with certain requirements for a period of time set by the Attorney General to protect the lives, property, and welfare of citizens in the area;</a:t>
            </a:r>
          </a:p>
        </p:txBody>
      </p:sp>
    </p:spTree>
    <p:extLst>
      <p:ext uri="{BB962C8B-B14F-4D97-AF65-F5344CB8AC3E}">
        <p14:creationId xmlns:p14="http://schemas.microsoft.com/office/powerpoint/2010/main" val="197082257"/>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2ED832-73A1-4A4C-AA72-A05C4725A5B2}"/>
              </a:ext>
            </a:extLst>
          </p:cNvPr>
          <p:cNvSpPr>
            <a:spLocks noGrp="1"/>
          </p:cNvSpPr>
          <p:nvPr>
            <p:ph type="title"/>
          </p:nvPr>
        </p:nvSpPr>
        <p:spPr/>
        <p:txBody>
          <a:bodyPr/>
          <a:lstStyle/>
          <a:p>
            <a:r>
              <a:rPr lang="en-US" dirty="0"/>
              <a:t>SB 153 - Continued</a:t>
            </a:r>
          </a:p>
        </p:txBody>
      </p:sp>
      <p:sp>
        <p:nvSpPr>
          <p:cNvPr id="3" name="Content Placeholder 2">
            <a:extLst>
              <a:ext uri="{FF2B5EF4-FFF2-40B4-BE49-F238E27FC236}">
                <a16:creationId xmlns:a16="http://schemas.microsoft.com/office/drawing/2014/main" id="{552FFF3F-6B44-4C13-B5FF-95A7144B6872}"/>
              </a:ext>
            </a:extLst>
          </p:cNvPr>
          <p:cNvSpPr>
            <a:spLocks noGrp="1"/>
          </p:cNvSpPr>
          <p:nvPr>
            <p:ph idx="1"/>
          </p:nvPr>
        </p:nvSpPr>
        <p:spPr/>
        <p:txBody>
          <a:bodyPr>
            <a:normAutofit/>
          </a:bodyPr>
          <a:lstStyle/>
          <a:p>
            <a:r>
              <a:rPr lang="en-US" dirty="0"/>
              <a:t>Provides that a contractor subject to an order issued under this section shall submit an application to the Attorney General on a form the AG provides providing identification information and proof of a liability insurance policy or bond, along with evidence of compliance with applicable workers’ compensation laws; and</a:t>
            </a:r>
          </a:p>
          <a:p>
            <a:r>
              <a:rPr lang="en-US" dirty="0"/>
              <a:t>Establishes that a contractor shall not solicit business within the designated area for 90 days after the state of emergency was declared without prior approval of the property owner but this section does not prohibit a contractor from soliciting business through public advertising or direct communication by telephone or digital means.</a:t>
            </a:r>
          </a:p>
        </p:txBody>
      </p:sp>
    </p:spTree>
    <p:extLst>
      <p:ext uri="{BB962C8B-B14F-4D97-AF65-F5344CB8AC3E}">
        <p14:creationId xmlns:p14="http://schemas.microsoft.com/office/powerpoint/2010/main" val="1387549356"/>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106736-99A1-4E09-886D-16A96C5D80CF}"/>
              </a:ext>
            </a:extLst>
          </p:cNvPr>
          <p:cNvSpPr>
            <a:spLocks noGrp="1"/>
          </p:cNvSpPr>
          <p:nvPr>
            <p:ph type="title"/>
          </p:nvPr>
        </p:nvSpPr>
        <p:spPr>
          <a:xfrm>
            <a:off x="1154953" y="778933"/>
            <a:ext cx="9113170" cy="965200"/>
          </a:xfrm>
        </p:spPr>
        <p:txBody>
          <a:bodyPr/>
          <a:lstStyle/>
          <a:p>
            <a:r>
              <a:rPr lang="en-US" dirty="0"/>
              <a:t>HB 657 – Professional Licensing 									 Background Checks</a:t>
            </a:r>
          </a:p>
        </p:txBody>
      </p:sp>
      <p:sp>
        <p:nvSpPr>
          <p:cNvPr id="3" name="Content Placeholder 2">
            <a:extLst>
              <a:ext uri="{FF2B5EF4-FFF2-40B4-BE49-F238E27FC236}">
                <a16:creationId xmlns:a16="http://schemas.microsoft.com/office/drawing/2014/main" id="{01BFEB1C-2616-4B68-BBF9-761080D6A4BE}"/>
              </a:ext>
            </a:extLst>
          </p:cNvPr>
          <p:cNvSpPr>
            <a:spLocks noGrp="1"/>
          </p:cNvSpPr>
          <p:nvPr>
            <p:ph idx="1"/>
          </p:nvPr>
        </p:nvSpPr>
        <p:spPr/>
        <p:txBody>
          <a:bodyPr/>
          <a:lstStyle/>
          <a:p>
            <a:r>
              <a:rPr lang="en-US" dirty="0"/>
              <a:t>Creates new sections of KRS Chapter 319, </a:t>
            </a:r>
            <a:r>
              <a:rPr lang="en-US" dirty="0" err="1"/>
              <a:t>319A</a:t>
            </a:r>
            <a:r>
              <a:rPr lang="en-US" dirty="0"/>
              <a:t>, </a:t>
            </a:r>
            <a:r>
              <a:rPr lang="en-US" dirty="0" err="1"/>
              <a:t>334A</a:t>
            </a:r>
            <a:r>
              <a:rPr lang="en-US" dirty="0"/>
              <a:t>, 335.010 to 335.160, and 335.500 to 335.599, relating to psychologists, occupational therapists, speech-language pathologists and audiologists, social workers, and professional counselors, to require a national and state background check for applicants seeking an initial license, reinstatement of a license, or authorization to practice in another state in accordance with a compact;</a:t>
            </a:r>
          </a:p>
          <a:p>
            <a:r>
              <a:rPr lang="en-US" dirty="0"/>
              <a:t>Requires boards to review background checks for every Kentucky licensee seeking to practice in another state before the board makes a determination on whether the person is eligible to apply for compact privileges; and</a:t>
            </a:r>
          </a:p>
          <a:p>
            <a:r>
              <a:rPr lang="en-US" dirty="0"/>
              <a:t>Provides that boards shall not require a criminal background check solely for the purpose of renewing a license.</a:t>
            </a:r>
          </a:p>
        </p:txBody>
      </p:sp>
    </p:spTree>
    <p:extLst>
      <p:ext uri="{BB962C8B-B14F-4D97-AF65-F5344CB8AC3E}">
        <p14:creationId xmlns:p14="http://schemas.microsoft.com/office/powerpoint/2010/main" val="4255700698"/>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0520D2-5188-4D46-877F-BBEAE563DAC0}"/>
              </a:ext>
            </a:extLst>
          </p:cNvPr>
          <p:cNvSpPr>
            <a:spLocks noGrp="1"/>
          </p:cNvSpPr>
          <p:nvPr>
            <p:ph type="title"/>
          </p:nvPr>
        </p:nvSpPr>
        <p:spPr>
          <a:xfrm>
            <a:off x="1154953" y="651933"/>
            <a:ext cx="9113170" cy="1028699"/>
          </a:xfrm>
        </p:spPr>
        <p:txBody>
          <a:bodyPr/>
          <a:lstStyle/>
          <a:p>
            <a:r>
              <a:rPr lang="en-US" dirty="0"/>
              <a:t>SB 158 – Products That Offer Benefits 						Relating to Personal Property</a:t>
            </a:r>
          </a:p>
        </p:txBody>
      </p:sp>
      <p:sp>
        <p:nvSpPr>
          <p:cNvPr id="3" name="Content Placeholder 2">
            <a:extLst>
              <a:ext uri="{FF2B5EF4-FFF2-40B4-BE49-F238E27FC236}">
                <a16:creationId xmlns:a16="http://schemas.microsoft.com/office/drawing/2014/main" id="{F00A506D-7EFA-4CEA-9755-FF89D7000586}"/>
              </a:ext>
            </a:extLst>
          </p:cNvPr>
          <p:cNvSpPr>
            <a:spLocks noGrp="1"/>
          </p:cNvSpPr>
          <p:nvPr>
            <p:ph idx="1"/>
          </p:nvPr>
        </p:nvSpPr>
        <p:spPr/>
        <p:txBody>
          <a:bodyPr>
            <a:normAutofit lnSpcReduction="10000"/>
          </a:bodyPr>
          <a:lstStyle/>
          <a:p>
            <a:r>
              <a:rPr lang="en-US" dirty="0"/>
              <a:t>Creates new sections of KRS Chapter 367 to define terms and establish regulatory requirements for vehicle financial protection products;</a:t>
            </a:r>
          </a:p>
          <a:p>
            <a:r>
              <a:rPr lang="en-US" dirty="0"/>
              <a:t>Prohibits conditioning the extension of credit, the terms of a loan, or the terms of a related sale or lease upon a consumer’s payment for, or financing of, any charge for a vehicle financial protection product;</a:t>
            </a:r>
          </a:p>
          <a:p>
            <a:r>
              <a:rPr lang="en-US" dirty="0"/>
              <a:t>Requires that a vehicle protection agreement disclose that the agreement is not a contract of insurance and provides that amounts charged or financed for vehicle financial protection products are charges to be stated separately and shall not be considered a finance charge or interest;</a:t>
            </a:r>
          </a:p>
          <a:p>
            <a:r>
              <a:rPr lang="en-US" dirty="0"/>
              <a:t>Provides that the Attorney General may take action necessary to enforce laws related to vehicle financial protection products;</a:t>
            </a:r>
          </a:p>
          <a:p>
            <a:endParaRPr lang="en-US" dirty="0"/>
          </a:p>
        </p:txBody>
      </p:sp>
    </p:spTree>
    <p:extLst>
      <p:ext uri="{BB962C8B-B14F-4D97-AF65-F5344CB8AC3E}">
        <p14:creationId xmlns:p14="http://schemas.microsoft.com/office/powerpoint/2010/main" val="797504225"/>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FAFF42-64C6-4CE7-AD59-A5EC5DE2F300}"/>
              </a:ext>
            </a:extLst>
          </p:cNvPr>
          <p:cNvSpPr>
            <a:spLocks noGrp="1"/>
          </p:cNvSpPr>
          <p:nvPr>
            <p:ph type="title"/>
          </p:nvPr>
        </p:nvSpPr>
        <p:spPr/>
        <p:txBody>
          <a:bodyPr/>
          <a:lstStyle/>
          <a:p>
            <a:r>
              <a:rPr lang="en-US" dirty="0"/>
              <a:t>SB 158 - Continued</a:t>
            </a:r>
          </a:p>
        </p:txBody>
      </p:sp>
      <p:sp>
        <p:nvSpPr>
          <p:cNvPr id="3" name="Content Placeholder 2">
            <a:extLst>
              <a:ext uri="{FF2B5EF4-FFF2-40B4-BE49-F238E27FC236}">
                <a16:creationId xmlns:a16="http://schemas.microsoft.com/office/drawing/2014/main" id="{BB86D2B5-0E8C-42A2-A578-CF43A7C433C7}"/>
              </a:ext>
            </a:extLst>
          </p:cNvPr>
          <p:cNvSpPr>
            <a:spLocks noGrp="1"/>
          </p:cNvSpPr>
          <p:nvPr>
            <p:ph idx="1"/>
          </p:nvPr>
        </p:nvSpPr>
        <p:spPr/>
        <p:txBody>
          <a:bodyPr>
            <a:normAutofit fontScale="92500" lnSpcReduction="10000"/>
          </a:bodyPr>
          <a:lstStyle/>
          <a:p>
            <a:pPr marL="347472" indent="-347472" algn="l" rtl="0" eaLnBrk="1" latinLnBrk="0" hangingPunct="1">
              <a:spcBef>
                <a:spcPts val="1000"/>
              </a:spcBef>
              <a:spcAft>
                <a:spcPts val="0"/>
              </a:spcAft>
              <a:buClr>
                <a:schemeClr val="accent1"/>
              </a:buClr>
              <a:buSzPct val="80000"/>
              <a:buFont typeface="Wingdings 3" panose="05040102010807070707" pitchFamily="18" charset="2"/>
              <a:buChar char="u"/>
            </a:pPr>
            <a:r>
              <a:rPr lang="en-US" sz="1800" b="0" i="0" kern="1200" dirty="0">
                <a:solidFill>
                  <a:srgbClr val="404040"/>
                </a:solidFill>
                <a:effectLst/>
                <a:latin typeface="Century Gothic" panose="020B0502020202020204" pitchFamily="34" charset="0"/>
                <a:ea typeface="+mn-ea"/>
                <a:cs typeface="+mn-cs"/>
              </a:rPr>
              <a:t>Creates new sections of Subtitle 19 of KRS Chapter 304 to establish regulatory requirements relating to credit personal property insurance and establish limits on the amount and term of credit personal property insurance sold in conjunction with a closed-end credit transaction;</a:t>
            </a:r>
          </a:p>
          <a:p>
            <a:pPr marL="347472" indent="-347472" algn="l" rtl="0" eaLnBrk="1" latinLnBrk="0" hangingPunct="1">
              <a:spcBef>
                <a:spcPts val="1000"/>
              </a:spcBef>
              <a:spcAft>
                <a:spcPts val="0"/>
              </a:spcAft>
              <a:buClr>
                <a:schemeClr val="accent1"/>
              </a:buClr>
              <a:buSzPct val="80000"/>
              <a:buFont typeface="Wingdings 3" panose="05040102010807070707" pitchFamily="18" charset="2"/>
              <a:buChar char="u"/>
            </a:pPr>
            <a:r>
              <a:rPr lang="en-US" dirty="0">
                <a:solidFill>
                  <a:srgbClr val="404040"/>
                </a:solidFill>
                <a:latin typeface="Century Gothic" panose="020B0502020202020204" pitchFamily="34" charset="0"/>
              </a:rPr>
              <a:t>Prohibits an insurer from requiring the bundling of other credit insurance coverages with the purchase of credit personal property insurance or using gross debt in determining credit personal property insurance separate from other credit insurance coverage;</a:t>
            </a:r>
          </a:p>
          <a:p>
            <a:pPr marL="347472" indent="-347472" algn="l" rtl="0" eaLnBrk="1" latinLnBrk="0" hangingPunct="1">
              <a:spcBef>
                <a:spcPts val="1000"/>
              </a:spcBef>
              <a:spcAft>
                <a:spcPts val="0"/>
              </a:spcAft>
              <a:buClr>
                <a:schemeClr val="accent1"/>
              </a:buClr>
              <a:buSzPct val="80000"/>
              <a:buFont typeface="Wingdings 3" panose="05040102010807070707" pitchFamily="18" charset="2"/>
              <a:buChar char="u"/>
            </a:pPr>
            <a:r>
              <a:rPr lang="en-US" sz="1800" dirty="0">
                <a:solidFill>
                  <a:srgbClr val="404040"/>
                </a:solidFill>
                <a:effectLst/>
                <a:latin typeface="Century Gothic" panose="020B0502020202020204" pitchFamily="34" charset="0"/>
              </a:rPr>
              <a:t>Establishes requirements for the </a:t>
            </a:r>
            <a:r>
              <a:rPr lang="en-US" dirty="0">
                <a:solidFill>
                  <a:srgbClr val="404040"/>
                </a:solidFill>
                <a:latin typeface="Century Gothic" panose="020B0502020202020204" pitchFamily="34" charset="0"/>
              </a:rPr>
              <a:t>refund of unearned premiums upon cancellation prior to the scheduled maturity date; and</a:t>
            </a:r>
          </a:p>
          <a:p>
            <a:pPr marL="347472" indent="-347472" algn="l" rtl="0" eaLnBrk="1" latinLnBrk="0" hangingPunct="1">
              <a:spcBef>
                <a:spcPts val="1000"/>
              </a:spcBef>
              <a:spcAft>
                <a:spcPts val="0"/>
              </a:spcAft>
              <a:buClr>
                <a:schemeClr val="accent1"/>
              </a:buClr>
              <a:buSzPct val="80000"/>
              <a:buFont typeface="Wingdings 3" panose="05040102010807070707" pitchFamily="18" charset="2"/>
              <a:buChar char="u"/>
            </a:pPr>
            <a:r>
              <a:rPr lang="en-US" sz="1800" dirty="0">
                <a:effectLst/>
              </a:rPr>
              <a:t>Provides that a violation by an insurer is subject to the penalty provisions of Subtitle 99 of KRS Chapter 30.</a:t>
            </a:r>
          </a:p>
          <a:p>
            <a:endParaRPr lang="en-US" dirty="0"/>
          </a:p>
        </p:txBody>
      </p:sp>
    </p:spTree>
    <p:extLst>
      <p:ext uri="{BB962C8B-B14F-4D97-AF65-F5344CB8AC3E}">
        <p14:creationId xmlns:p14="http://schemas.microsoft.com/office/powerpoint/2010/main" val="919635723"/>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92291A-13C9-4F6D-A4E9-BD803F1F8E03}"/>
              </a:ext>
            </a:extLst>
          </p:cNvPr>
          <p:cNvSpPr>
            <a:spLocks noGrp="1"/>
          </p:cNvSpPr>
          <p:nvPr>
            <p:ph type="title"/>
          </p:nvPr>
        </p:nvSpPr>
        <p:spPr/>
        <p:txBody>
          <a:bodyPr/>
          <a:lstStyle/>
          <a:p>
            <a:r>
              <a:rPr lang="en-US" dirty="0"/>
              <a:t>HB 692 – Data Privacy</a:t>
            </a:r>
          </a:p>
        </p:txBody>
      </p:sp>
      <p:sp>
        <p:nvSpPr>
          <p:cNvPr id="3" name="Content Placeholder 2">
            <a:extLst>
              <a:ext uri="{FF2B5EF4-FFF2-40B4-BE49-F238E27FC236}">
                <a16:creationId xmlns:a16="http://schemas.microsoft.com/office/drawing/2014/main" id="{A9D63AB6-46BA-476E-8974-2F336235B9D0}"/>
              </a:ext>
            </a:extLst>
          </p:cNvPr>
          <p:cNvSpPr>
            <a:spLocks noGrp="1"/>
          </p:cNvSpPr>
          <p:nvPr>
            <p:ph idx="1"/>
          </p:nvPr>
        </p:nvSpPr>
        <p:spPr/>
        <p:txBody>
          <a:bodyPr>
            <a:normAutofit/>
          </a:bodyPr>
          <a:lstStyle/>
          <a:p>
            <a:pPr marL="347472" indent="-347472" algn="l" rtl="0" eaLnBrk="1" latinLnBrk="0" hangingPunct="1">
              <a:spcBef>
                <a:spcPts val="1000"/>
              </a:spcBef>
              <a:spcAft>
                <a:spcPts val="0"/>
              </a:spcAft>
              <a:buClr>
                <a:schemeClr val="accent1"/>
              </a:buClr>
              <a:buSzPct val="80000"/>
              <a:buFont typeface="Wingdings 3" panose="05040102010807070707" pitchFamily="18" charset="2"/>
              <a:buChar char="u"/>
            </a:pPr>
            <a:r>
              <a:rPr lang="en-US" sz="1600" b="0" i="0" kern="1200" dirty="0">
                <a:solidFill>
                  <a:srgbClr val="404040"/>
                </a:solidFill>
                <a:effectLst/>
                <a:latin typeface="Century Gothic" panose="020B0502020202020204" pitchFamily="34" charset="0"/>
                <a:ea typeface="+mn-ea"/>
                <a:cs typeface="+mn-cs"/>
              </a:rPr>
              <a:t>Amends KRS 367.3611 to include a definition of “automatic content recognition data”:</a:t>
            </a:r>
          </a:p>
          <a:p>
            <a:pPr marL="747522" lvl="1" indent="-347472">
              <a:buFont typeface="Wingdings 3" panose="05040102010807070707" pitchFamily="18" charset="2"/>
              <a:buChar char="u"/>
            </a:pPr>
            <a:r>
              <a:rPr lang="en-US" sz="1400" dirty="0">
                <a:solidFill>
                  <a:srgbClr val="404040"/>
                </a:solidFill>
                <a:latin typeface="Century Gothic" panose="020B0502020202020204" pitchFamily="34" charset="0"/>
              </a:rPr>
              <a:t>Means data about a consumer’s content viewing history collected through the use of technology that is embedded or operated through a smart television or smart monitor, integrated with internet connectivity and an operating system that identifies, in real time, the specific content displayed by analyzing audio or video fingerprints, including but not limited to content received through broadcast, cable, satellite, streaming services, or external inputs, through digital fingerprinting, watermark detection, or similar comparison techniques; and</a:t>
            </a:r>
          </a:p>
          <a:p>
            <a:pPr marL="747522" lvl="1" indent="-347472">
              <a:buFont typeface="Wingdings 3" panose="05040102010807070707" pitchFamily="18" charset="2"/>
              <a:buChar char="u"/>
            </a:pPr>
            <a:r>
              <a:rPr lang="en-US" sz="1400" b="0" i="0" kern="1200" dirty="0">
                <a:solidFill>
                  <a:srgbClr val="404040"/>
                </a:solidFill>
                <a:effectLst/>
                <a:latin typeface="Century Gothic" panose="020B0502020202020204" pitchFamily="34" charset="0"/>
                <a:ea typeface="+mn-ea"/>
                <a:cs typeface="+mn-cs"/>
              </a:rPr>
              <a:t>Does not include data:</a:t>
            </a:r>
          </a:p>
          <a:p>
            <a:pPr marL="1147572" lvl="2" indent="-347472">
              <a:buFont typeface="Wingdings 3" panose="05040102010807070707" pitchFamily="18" charset="2"/>
              <a:buChar char="u"/>
            </a:pPr>
            <a:r>
              <a:rPr lang="en-US" sz="1200" b="0" i="0" kern="1200" dirty="0">
                <a:solidFill>
                  <a:srgbClr val="404040"/>
                </a:solidFill>
                <a:effectLst/>
                <a:latin typeface="Century Gothic" panose="020B0502020202020204" pitchFamily="34" charset="0"/>
                <a:ea typeface="+mn-ea"/>
                <a:cs typeface="+mn-cs"/>
              </a:rPr>
              <a:t>Collected about a consumer’s interactions with content provided by the controller’s own services;</a:t>
            </a:r>
          </a:p>
          <a:p>
            <a:pPr marL="1147572" lvl="2" indent="-347472">
              <a:buFont typeface="Wingdings 3" panose="05040102010807070707" pitchFamily="18" charset="2"/>
              <a:buChar char="u"/>
            </a:pPr>
            <a:r>
              <a:rPr lang="en-US" sz="1200" b="0" i="0" kern="1200" dirty="0">
                <a:solidFill>
                  <a:srgbClr val="404040"/>
                </a:solidFill>
                <a:effectLst/>
                <a:latin typeface="Century Gothic" panose="020B0502020202020204" pitchFamily="34" charset="0"/>
                <a:ea typeface="+mn-ea"/>
                <a:cs typeface="+mn-cs"/>
              </a:rPr>
              <a:t>Generated in the course of providing a feature or service requested by a consumer; or</a:t>
            </a:r>
          </a:p>
          <a:p>
            <a:pPr marL="1147572" lvl="2" indent="-347472">
              <a:buFont typeface="Wingdings 3" panose="05040102010807070707" pitchFamily="18" charset="2"/>
              <a:buChar char="u"/>
            </a:pPr>
            <a:r>
              <a:rPr lang="en-US" sz="1200" b="0" i="0" kern="1200" dirty="0">
                <a:solidFill>
                  <a:srgbClr val="404040"/>
                </a:solidFill>
                <a:effectLst/>
                <a:latin typeface="Century Gothic" panose="020B0502020202020204" pitchFamily="34" charset="0"/>
                <a:ea typeface="+mn-ea"/>
                <a:cs typeface="+mn-cs"/>
              </a:rPr>
              <a:t>Collected for the purpose of enforcing terms of service</a:t>
            </a:r>
            <a:r>
              <a:rPr lang="en-US" sz="1200" dirty="0">
                <a:solidFill>
                  <a:srgbClr val="404040"/>
                </a:solidFill>
                <a:latin typeface="Century Gothic" panose="020B0502020202020204" pitchFamily="34" charset="0"/>
              </a:rPr>
              <a:t>.</a:t>
            </a:r>
            <a:endParaRPr lang="en-US" dirty="0"/>
          </a:p>
        </p:txBody>
      </p:sp>
    </p:spTree>
    <p:extLst>
      <p:ext uri="{BB962C8B-B14F-4D97-AF65-F5344CB8AC3E}">
        <p14:creationId xmlns:p14="http://schemas.microsoft.com/office/powerpoint/2010/main" val="74264984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3D87ED8-B97D-4ED5-B702-BCAC43853852}"/>
              </a:ext>
            </a:extLst>
          </p:cNvPr>
          <p:cNvSpPr>
            <a:spLocks noGrp="1"/>
          </p:cNvSpPr>
          <p:nvPr>
            <p:ph type="ctrTitle" idx="4294967295"/>
          </p:nvPr>
        </p:nvSpPr>
        <p:spPr>
          <a:xfrm>
            <a:off x="869576" y="2223247"/>
            <a:ext cx="10476286" cy="1859803"/>
          </a:xfrm>
        </p:spPr>
        <p:txBody>
          <a:bodyPr>
            <a:normAutofit fontScale="90000"/>
          </a:bodyPr>
          <a:lstStyle/>
          <a:p>
            <a:pPr algn="ctr"/>
            <a:r>
              <a:rPr lang="en-US" sz="8000" b="1" dirty="0">
                <a:solidFill>
                  <a:schemeClr val="tx1"/>
                </a:solidFill>
                <a:latin typeface="+mn-lt"/>
                <a:cs typeface="Segoe UI" panose="020B0502040204020203" pitchFamily="34" charset="0"/>
              </a:rPr>
              <a:t>CRIMINAL</a:t>
            </a:r>
            <a:br>
              <a:rPr lang="en-US" sz="8000" b="1" dirty="0">
                <a:solidFill>
                  <a:schemeClr val="tx1"/>
                </a:solidFill>
                <a:latin typeface="+mn-lt"/>
                <a:cs typeface="Segoe UI" panose="020B0502040204020203" pitchFamily="34" charset="0"/>
              </a:rPr>
            </a:br>
            <a:r>
              <a:rPr lang="en-US" sz="8000" b="1" dirty="0">
                <a:solidFill>
                  <a:schemeClr val="tx1"/>
                </a:solidFill>
                <a:latin typeface="+mn-lt"/>
                <a:cs typeface="Segoe UI" panose="020B0502040204020203" pitchFamily="34" charset="0"/>
              </a:rPr>
              <a:t>LAW</a:t>
            </a:r>
          </a:p>
        </p:txBody>
      </p:sp>
    </p:spTree>
    <p:extLst>
      <p:ext uri="{BB962C8B-B14F-4D97-AF65-F5344CB8AC3E}">
        <p14:creationId xmlns:p14="http://schemas.microsoft.com/office/powerpoint/2010/main" val="1642966962"/>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2424E4-2749-4946-ACD0-394275B6CD6B}"/>
              </a:ext>
            </a:extLst>
          </p:cNvPr>
          <p:cNvSpPr>
            <a:spLocks noGrp="1"/>
          </p:cNvSpPr>
          <p:nvPr>
            <p:ph type="title"/>
          </p:nvPr>
        </p:nvSpPr>
        <p:spPr/>
        <p:txBody>
          <a:bodyPr/>
          <a:lstStyle/>
          <a:p>
            <a:r>
              <a:rPr lang="en-US" dirty="0"/>
              <a:t>HB 692 - Continued</a:t>
            </a:r>
          </a:p>
        </p:txBody>
      </p:sp>
      <p:sp>
        <p:nvSpPr>
          <p:cNvPr id="3" name="Content Placeholder 2">
            <a:extLst>
              <a:ext uri="{FF2B5EF4-FFF2-40B4-BE49-F238E27FC236}">
                <a16:creationId xmlns:a16="http://schemas.microsoft.com/office/drawing/2014/main" id="{FAAA8356-C4D9-4267-BDAB-950EC16E5C64}"/>
              </a:ext>
            </a:extLst>
          </p:cNvPr>
          <p:cNvSpPr>
            <a:spLocks noGrp="1"/>
          </p:cNvSpPr>
          <p:nvPr>
            <p:ph idx="1"/>
          </p:nvPr>
        </p:nvSpPr>
        <p:spPr/>
        <p:txBody>
          <a:bodyPr>
            <a:normAutofit/>
          </a:bodyPr>
          <a:lstStyle/>
          <a:p>
            <a:r>
              <a:rPr lang="en-US" dirty="0"/>
              <a:t>Also amends to define “smart monitor”:</a:t>
            </a:r>
          </a:p>
          <a:p>
            <a:pPr lvl="1"/>
            <a:r>
              <a:rPr lang="en-US" dirty="0"/>
              <a:t>Means a digital, display device that integrates hardware and software components to enable:</a:t>
            </a:r>
          </a:p>
          <a:p>
            <a:pPr lvl="2"/>
            <a:r>
              <a:rPr lang="en-US" dirty="0"/>
              <a:t>Internet connectivity;</a:t>
            </a:r>
          </a:p>
          <a:p>
            <a:pPr lvl="2"/>
            <a:r>
              <a:rPr lang="en-US" dirty="0"/>
              <a:t>Application execution; and</a:t>
            </a:r>
          </a:p>
          <a:p>
            <a:pPr lvl="2"/>
            <a:r>
              <a:rPr lang="en-US" dirty="0"/>
              <a:t>Media content streaming independently of an external computer or media source; and</a:t>
            </a:r>
          </a:p>
          <a:p>
            <a:pPr lvl="1"/>
            <a:r>
              <a:rPr lang="en-US" dirty="0"/>
              <a:t>Does not include a voice assistance device or mobile device.</a:t>
            </a:r>
          </a:p>
          <a:p>
            <a:r>
              <a:rPr lang="en-US" dirty="0"/>
              <a:t>The Act prohibits a controller from collecting automatic content recognition data without a consumer’s consent.</a:t>
            </a:r>
          </a:p>
        </p:txBody>
      </p:sp>
    </p:spTree>
    <p:extLst>
      <p:ext uri="{BB962C8B-B14F-4D97-AF65-F5344CB8AC3E}">
        <p14:creationId xmlns:p14="http://schemas.microsoft.com/office/powerpoint/2010/main" val="1098871740"/>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BCCD7F-C06F-419C-8B2D-9C89E8F937D3}"/>
              </a:ext>
            </a:extLst>
          </p:cNvPr>
          <p:cNvSpPr>
            <a:spLocks noGrp="1"/>
          </p:cNvSpPr>
          <p:nvPr>
            <p:ph type="title"/>
          </p:nvPr>
        </p:nvSpPr>
        <p:spPr>
          <a:xfrm>
            <a:off x="1154953" y="736600"/>
            <a:ext cx="9113170" cy="944032"/>
          </a:xfrm>
        </p:spPr>
        <p:txBody>
          <a:bodyPr/>
          <a:lstStyle/>
          <a:p>
            <a:r>
              <a:rPr lang="en-US" dirty="0"/>
              <a:t>SB 189 – Regulation of Digital Asset 							Business</a:t>
            </a:r>
          </a:p>
        </p:txBody>
      </p:sp>
      <p:sp>
        <p:nvSpPr>
          <p:cNvPr id="3" name="Content Placeholder 2">
            <a:extLst>
              <a:ext uri="{FF2B5EF4-FFF2-40B4-BE49-F238E27FC236}">
                <a16:creationId xmlns:a16="http://schemas.microsoft.com/office/drawing/2014/main" id="{D57C1E09-C0BC-44E6-BFC6-D7363F3FE5D1}"/>
              </a:ext>
            </a:extLst>
          </p:cNvPr>
          <p:cNvSpPr>
            <a:spLocks noGrp="1"/>
          </p:cNvSpPr>
          <p:nvPr>
            <p:ph idx="1"/>
          </p:nvPr>
        </p:nvSpPr>
        <p:spPr/>
        <p:txBody>
          <a:bodyPr>
            <a:normAutofit lnSpcReduction="10000"/>
          </a:bodyPr>
          <a:lstStyle/>
          <a:p>
            <a:r>
              <a:rPr lang="en-US" dirty="0"/>
              <a:t>Creates Subtitle 13 of KRS Chapter 286 to define terms including “virtual currency”, “virtual currency kiosk”, and “virtual currency” charges, operator, and user;</a:t>
            </a:r>
          </a:p>
          <a:p>
            <a:r>
              <a:rPr lang="en-US" dirty="0"/>
              <a:t>Establishes requirements for the registration and operation of virtual currency kiosks and provides criminal penalties for violations;</a:t>
            </a:r>
          </a:p>
          <a:p>
            <a:r>
              <a:rPr lang="en-US" dirty="0"/>
              <a:t>Establishes a definition and protections for a “new virtual currency kiosk user”;</a:t>
            </a:r>
          </a:p>
          <a:p>
            <a:r>
              <a:rPr lang="en-US" dirty="0"/>
              <a:t>Requires that a virtual currency kiosk operator have maximum virtual currency kiosk transaction limits that do not exceed:</a:t>
            </a:r>
          </a:p>
          <a:p>
            <a:pPr lvl="1"/>
            <a:r>
              <a:rPr lang="en-US" dirty="0"/>
              <a:t>$2,000, or the equivalent in virtual currency, per day; or</a:t>
            </a:r>
          </a:p>
          <a:p>
            <a:pPr lvl="1"/>
            <a:r>
              <a:rPr lang="en-US" dirty="0"/>
              <a:t>$10,500, or the equivalent in virtual currency, for all virtual currency kiosk transactions entered with a new virtual currency kiosk user;</a:t>
            </a:r>
          </a:p>
          <a:p>
            <a:endParaRPr lang="en-US" dirty="0"/>
          </a:p>
          <a:p>
            <a:endParaRPr lang="en-US" dirty="0"/>
          </a:p>
        </p:txBody>
      </p:sp>
    </p:spTree>
    <p:extLst>
      <p:ext uri="{BB962C8B-B14F-4D97-AF65-F5344CB8AC3E}">
        <p14:creationId xmlns:p14="http://schemas.microsoft.com/office/powerpoint/2010/main" val="1159895544"/>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220DDA-777E-41C0-A251-BF5B73F3ACB1}"/>
              </a:ext>
            </a:extLst>
          </p:cNvPr>
          <p:cNvSpPr>
            <a:spLocks noGrp="1"/>
          </p:cNvSpPr>
          <p:nvPr>
            <p:ph type="title"/>
          </p:nvPr>
        </p:nvSpPr>
        <p:spPr/>
        <p:txBody>
          <a:bodyPr/>
          <a:lstStyle/>
          <a:p>
            <a:r>
              <a:rPr lang="en-US" dirty="0"/>
              <a:t>SB 189 – Continued</a:t>
            </a:r>
          </a:p>
        </p:txBody>
      </p:sp>
      <p:sp>
        <p:nvSpPr>
          <p:cNvPr id="3" name="Content Placeholder 2">
            <a:extLst>
              <a:ext uri="{FF2B5EF4-FFF2-40B4-BE49-F238E27FC236}">
                <a16:creationId xmlns:a16="http://schemas.microsoft.com/office/drawing/2014/main" id="{C57FD16C-14A8-4222-B915-F297BB0620CC}"/>
              </a:ext>
            </a:extLst>
          </p:cNvPr>
          <p:cNvSpPr>
            <a:spLocks noGrp="1"/>
          </p:cNvSpPr>
          <p:nvPr>
            <p:ph idx="1"/>
          </p:nvPr>
        </p:nvSpPr>
        <p:spPr/>
        <p:txBody>
          <a:bodyPr>
            <a:noAutofit/>
          </a:bodyPr>
          <a:lstStyle/>
          <a:p>
            <a:r>
              <a:rPr lang="en-US" dirty="0"/>
              <a:t>Requires that the operator shall provide live customer service via a toll-free telephone number during the operating hours of each virtual currency kiosk in this Commonwealth;  </a:t>
            </a:r>
          </a:p>
          <a:p>
            <a:r>
              <a:rPr lang="en-US" dirty="0"/>
              <a:t>Requires a “WARNING”:</a:t>
            </a:r>
          </a:p>
          <a:p>
            <a:pPr lvl="1"/>
            <a:r>
              <a:rPr lang="en-US" sz="1800" dirty="0"/>
              <a:t>This technology can be used to defraud you.</a:t>
            </a:r>
          </a:p>
          <a:p>
            <a:pPr lvl="1"/>
            <a:r>
              <a:rPr lang="en-US" sz="1800" dirty="0"/>
              <a:t>If someone asked to you deposit money in this machine and/or is on the phone with you and claims to be a friend or family member, government agent, computer software representative, bill collector, law enforcement officer, or anyone you do not know personally;</a:t>
            </a:r>
          </a:p>
        </p:txBody>
      </p:sp>
    </p:spTree>
    <p:extLst>
      <p:ext uri="{BB962C8B-B14F-4D97-AF65-F5344CB8AC3E}">
        <p14:creationId xmlns:p14="http://schemas.microsoft.com/office/powerpoint/2010/main" val="1628139645"/>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BAEECE-B9DB-4D1C-BBD3-9EB3DB317561}"/>
              </a:ext>
            </a:extLst>
          </p:cNvPr>
          <p:cNvSpPr>
            <a:spLocks noGrp="1"/>
          </p:cNvSpPr>
          <p:nvPr>
            <p:ph type="title"/>
          </p:nvPr>
        </p:nvSpPr>
        <p:spPr/>
        <p:txBody>
          <a:bodyPr/>
          <a:lstStyle/>
          <a:p>
            <a:r>
              <a:rPr lang="en-US" dirty="0"/>
              <a:t>SB 189 - Continued</a:t>
            </a:r>
          </a:p>
        </p:txBody>
      </p:sp>
      <p:sp>
        <p:nvSpPr>
          <p:cNvPr id="3" name="Content Placeholder 2">
            <a:extLst>
              <a:ext uri="{FF2B5EF4-FFF2-40B4-BE49-F238E27FC236}">
                <a16:creationId xmlns:a16="http://schemas.microsoft.com/office/drawing/2014/main" id="{1D91E76C-035B-4C25-AE04-A9E111F769FE}"/>
              </a:ext>
            </a:extLst>
          </p:cNvPr>
          <p:cNvSpPr>
            <a:spLocks noGrp="1"/>
          </p:cNvSpPr>
          <p:nvPr>
            <p:ph idx="1"/>
          </p:nvPr>
        </p:nvSpPr>
        <p:spPr/>
        <p:txBody>
          <a:bodyPr/>
          <a:lstStyle/>
          <a:p>
            <a:pPr marL="740664" indent="-283464" algn="l" rtl="0" eaLnBrk="1" latinLnBrk="0" hangingPunct="1">
              <a:spcBef>
                <a:spcPts val="1000"/>
              </a:spcBef>
              <a:spcAft>
                <a:spcPts val="0"/>
              </a:spcAft>
              <a:buClr>
                <a:schemeClr val="accent1"/>
              </a:buClr>
              <a:buSzPct val="80000"/>
              <a:buFont typeface="Wingdings 3" panose="05040102010807070707" pitchFamily="18" charset="2"/>
              <a:buChar char="u"/>
            </a:pPr>
            <a:r>
              <a:rPr lang="en-US" sz="1800" b="0" i="0" kern="1200" dirty="0">
                <a:solidFill>
                  <a:srgbClr val="404040"/>
                </a:solidFill>
                <a:effectLst/>
                <a:latin typeface="Century Gothic" panose="020B0502020202020204" pitchFamily="34" charset="0"/>
                <a:ea typeface="+mn-ea"/>
                <a:cs typeface="+mn-cs"/>
              </a:rPr>
              <a:t>STOP THIS TRANSACTION IMMEDIATELY and contact your local law enforcement and the virtual currency kiosk operator. This may be a scam. NEVER SEND MONEY to someone you don’t know.”;</a:t>
            </a:r>
            <a:endParaRPr lang="en-US" sz="1800" dirty="0">
              <a:effectLst/>
            </a:endParaRPr>
          </a:p>
          <a:p>
            <a:pPr marL="347472" indent="-347472" algn="l" rtl="0" eaLnBrk="1" latinLnBrk="0" hangingPunct="1">
              <a:spcBef>
                <a:spcPts val="1000"/>
              </a:spcBef>
              <a:spcAft>
                <a:spcPts val="0"/>
              </a:spcAft>
            </a:pPr>
            <a:r>
              <a:rPr lang="en-US" sz="1800" b="0" i="0" kern="1200" dirty="0">
                <a:solidFill>
                  <a:srgbClr val="404040"/>
                </a:solidFill>
                <a:effectLst/>
                <a:latin typeface="Century Gothic" panose="020B0502020202020204" pitchFamily="34" charset="0"/>
                <a:ea typeface="+mn-ea"/>
                <a:cs typeface="+mn-cs"/>
              </a:rPr>
              <a:t>Requires that all notices be on the virtual currency kiosk, near and within readable distance of the kiosk, or on the first screen of the virtual currency kiosk, which shall be viewable without requiring the person to input money, virtual currency, data, or information; and</a:t>
            </a:r>
            <a:endParaRPr lang="en-US" dirty="0">
              <a:effectLst/>
            </a:endParaRPr>
          </a:p>
          <a:p>
            <a:pPr marL="347472" indent="-347472" algn="l" rtl="0" eaLnBrk="1" latinLnBrk="0" hangingPunct="1">
              <a:spcBef>
                <a:spcPts val="1000"/>
              </a:spcBef>
              <a:spcAft>
                <a:spcPts val="0"/>
              </a:spcAft>
            </a:pPr>
            <a:r>
              <a:rPr lang="en-US" sz="1800" b="0" i="0" kern="1200" dirty="0">
                <a:solidFill>
                  <a:srgbClr val="404040"/>
                </a:solidFill>
                <a:effectLst/>
                <a:latin typeface="Century Gothic" panose="020B0502020202020204" pitchFamily="34" charset="0"/>
                <a:ea typeface="+mn-ea"/>
                <a:cs typeface="+mn-cs"/>
              </a:rPr>
              <a:t>Also requires notice of all the material risks associated with virtual currency kiosk transactions including the fact that virtual currency is not legal tender in the United States, is not backed by the United States government, and accounts and value balances are not subject to FDIC or other protections.</a:t>
            </a:r>
            <a:endParaRPr lang="en-US" dirty="0">
              <a:effectLst/>
            </a:endParaRPr>
          </a:p>
          <a:p>
            <a:endParaRPr lang="en-US" dirty="0"/>
          </a:p>
        </p:txBody>
      </p:sp>
    </p:spTree>
    <p:extLst>
      <p:ext uri="{BB962C8B-B14F-4D97-AF65-F5344CB8AC3E}">
        <p14:creationId xmlns:p14="http://schemas.microsoft.com/office/powerpoint/2010/main" val="2485709361"/>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0530D2-1494-454C-92E3-E12812924C86}"/>
              </a:ext>
            </a:extLst>
          </p:cNvPr>
          <p:cNvSpPr>
            <a:spLocks noGrp="1"/>
          </p:cNvSpPr>
          <p:nvPr>
            <p:ph type="title"/>
          </p:nvPr>
        </p:nvSpPr>
        <p:spPr/>
        <p:txBody>
          <a:bodyPr/>
          <a:lstStyle/>
          <a:p>
            <a:r>
              <a:rPr lang="en-US" dirty="0"/>
              <a:t>HB 778 – Child Welfare</a:t>
            </a:r>
          </a:p>
        </p:txBody>
      </p:sp>
      <p:sp>
        <p:nvSpPr>
          <p:cNvPr id="3" name="Content Placeholder 2">
            <a:extLst>
              <a:ext uri="{FF2B5EF4-FFF2-40B4-BE49-F238E27FC236}">
                <a16:creationId xmlns:a16="http://schemas.microsoft.com/office/drawing/2014/main" id="{C7ACA2E7-186A-4193-8059-78909F5A00D9}"/>
              </a:ext>
            </a:extLst>
          </p:cNvPr>
          <p:cNvSpPr>
            <a:spLocks noGrp="1"/>
          </p:cNvSpPr>
          <p:nvPr>
            <p:ph idx="1"/>
          </p:nvPr>
        </p:nvSpPr>
        <p:spPr/>
        <p:txBody>
          <a:bodyPr>
            <a:normAutofit fontScale="85000" lnSpcReduction="10000"/>
          </a:bodyPr>
          <a:lstStyle/>
          <a:p>
            <a:r>
              <a:rPr lang="en-US" dirty="0"/>
              <a:t>Amends KRS 199.462 to establish that the Cabinet for Health and Family Services shall not approve an individual to provide foster care or relative caregiver services to a child, to be considered fictive kin placement for a child, or to receive a child for adoption if the individual:</a:t>
            </a:r>
          </a:p>
          <a:p>
            <a:pPr lvl="1"/>
            <a:r>
              <a:rPr lang="en-US" dirty="0"/>
              <a:t>Is a registrant as defined in KRS 17.500;</a:t>
            </a:r>
          </a:p>
          <a:p>
            <a:pPr lvl="1"/>
            <a:r>
              <a:rPr lang="en-US" dirty="0"/>
              <a:t>Has an adult living in the individual’s home who is a registrant as defined in KRS 17.500;</a:t>
            </a:r>
          </a:p>
          <a:p>
            <a:pPr lvl="1"/>
            <a:r>
              <a:rPr lang="en-US" dirty="0"/>
              <a:t>Has a minor child living in the individual’s home who is a registrant as defined in KRS 17.500;</a:t>
            </a:r>
          </a:p>
          <a:p>
            <a:r>
              <a:rPr lang="en-US" dirty="0"/>
              <a:t>Requires that the department ensure that placement provisions exist to ensure that:</a:t>
            </a:r>
          </a:p>
          <a:p>
            <a:pPr lvl="1"/>
            <a:r>
              <a:rPr lang="en-US" dirty="0"/>
              <a:t>Safe and adequate foster care placements designed to meet the individual needs of all children, including in prevention, safety, ongoing, and adoptive services are occurring; and</a:t>
            </a:r>
          </a:p>
          <a:p>
            <a:pPr lvl="1"/>
            <a:r>
              <a:rPr lang="en-US" dirty="0"/>
              <a:t>Placements are the least restrictive, most family-like setting consistent with the child’s specific individual needs.</a:t>
            </a:r>
          </a:p>
          <a:p>
            <a:endParaRPr lang="en-US" dirty="0"/>
          </a:p>
        </p:txBody>
      </p:sp>
    </p:spTree>
    <p:extLst>
      <p:ext uri="{BB962C8B-B14F-4D97-AF65-F5344CB8AC3E}">
        <p14:creationId xmlns:p14="http://schemas.microsoft.com/office/powerpoint/2010/main" val="1832864757"/>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D45415-5BE4-4DE1-95E1-8C577365A793}"/>
              </a:ext>
            </a:extLst>
          </p:cNvPr>
          <p:cNvSpPr>
            <a:spLocks noGrp="1"/>
          </p:cNvSpPr>
          <p:nvPr>
            <p:ph type="title"/>
          </p:nvPr>
        </p:nvSpPr>
        <p:spPr/>
        <p:txBody>
          <a:bodyPr/>
          <a:lstStyle/>
          <a:p>
            <a:r>
              <a:rPr lang="en-US" dirty="0"/>
              <a:t>HB 778 - Continued</a:t>
            </a:r>
          </a:p>
        </p:txBody>
      </p:sp>
      <p:sp>
        <p:nvSpPr>
          <p:cNvPr id="3" name="Content Placeholder 2">
            <a:extLst>
              <a:ext uri="{FF2B5EF4-FFF2-40B4-BE49-F238E27FC236}">
                <a16:creationId xmlns:a16="http://schemas.microsoft.com/office/drawing/2014/main" id="{C52AE2F0-1E70-49AD-AECD-ED9E7D598F7A}"/>
              </a:ext>
            </a:extLst>
          </p:cNvPr>
          <p:cNvSpPr>
            <a:spLocks noGrp="1"/>
          </p:cNvSpPr>
          <p:nvPr>
            <p:ph idx="1"/>
          </p:nvPr>
        </p:nvSpPr>
        <p:spPr/>
        <p:txBody>
          <a:bodyPr>
            <a:normAutofit/>
          </a:bodyPr>
          <a:lstStyle/>
          <a:p>
            <a:r>
              <a:rPr lang="en-US" dirty="0"/>
              <a:t>Amends KRS 620.050 to require a comprehensive drug screen using confirmatory methodology following any report of suspected child abuse without the consent of the parent or person exercising custodial control that shall include the following synthetic opioids:</a:t>
            </a:r>
          </a:p>
          <a:p>
            <a:pPr lvl="1"/>
            <a:r>
              <a:rPr lang="en-US" dirty="0"/>
              <a:t>Buprenorphine;</a:t>
            </a:r>
          </a:p>
          <a:p>
            <a:pPr lvl="1"/>
            <a:r>
              <a:rPr lang="en-US" dirty="0"/>
              <a:t>Fentanyl;</a:t>
            </a:r>
          </a:p>
          <a:p>
            <a:pPr lvl="1"/>
            <a:r>
              <a:rPr lang="en-US" dirty="0"/>
              <a:t>Methadone; and</a:t>
            </a:r>
          </a:p>
          <a:p>
            <a:pPr lvl="1"/>
            <a:r>
              <a:rPr lang="en-US" dirty="0"/>
              <a:t>Xylazine. </a:t>
            </a:r>
          </a:p>
          <a:p>
            <a:r>
              <a:rPr lang="en-US" dirty="0"/>
              <a:t>Creates a new section of KRS Chapter 211 to address the treatment and care of a substance-exposed infant;</a:t>
            </a:r>
          </a:p>
          <a:p>
            <a:endParaRPr lang="en-US" dirty="0"/>
          </a:p>
        </p:txBody>
      </p:sp>
    </p:spTree>
    <p:extLst>
      <p:ext uri="{BB962C8B-B14F-4D97-AF65-F5344CB8AC3E}">
        <p14:creationId xmlns:p14="http://schemas.microsoft.com/office/powerpoint/2010/main" val="3415928486"/>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A61007-FC00-491C-A3FE-EC65E34BAA29}"/>
              </a:ext>
            </a:extLst>
          </p:cNvPr>
          <p:cNvSpPr>
            <a:spLocks noGrp="1"/>
          </p:cNvSpPr>
          <p:nvPr>
            <p:ph type="title"/>
          </p:nvPr>
        </p:nvSpPr>
        <p:spPr/>
        <p:txBody>
          <a:bodyPr/>
          <a:lstStyle/>
          <a:p>
            <a:r>
              <a:rPr lang="en-US" dirty="0"/>
              <a:t>HB 778 - Continued</a:t>
            </a:r>
          </a:p>
        </p:txBody>
      </p:sp>
      <p:sp>
        <p:nvSpPr>
          <p:cNvPr id="3" name="Content Placeholder 2">
            <a:extLst>
              <a:ext uri="{FF2B5EF4-FFF2-40B4-BE49-F238E27FC236}">
                <a16:creationId xmlns:a16="http://schemas.microsoft.com/office/drawing/2014/main" id="{E00A9BCC-C7E3-4551-AF58-7A51D61CDB0E}"/>
              </a:ext>
            </a:extLst>
          </p:cNvPr>
          <p:cNvSpPr>
            <a:spLocks noGrp="1"/>
          </p:cNvSpPr>
          <p:nvPr>
            <p:ph idx="1"/>
          </p:nvPr>
        </p:nvSpPr>
        <p:spPr/>
        <p:txBody>
          <a:bodyPr>
            <a:normAutofit fontScale="92500" lnSpcReduction="10000"/>
          </a:bodyPr>
          <a:lstStyle/>
          <a:p>
            <a:r>
              <a:rPr lang="en-US" dirty="0"/>
              <a:t>Amends KRS 508.090 to include the “ingestion or inhalation of a controlled substance” under the definition of “abuse or neglect”;</a:t>
            </a:r>
          </a:p>
          <a:p>
            <a:r>
              <a:rPr lang="en-US" dirty="0"/>
              <a:t>Amends KRS 15.440 to require law enforcement agencies to possess by December 1, 2026 a written policy and procedures manual related to pediatric ingestion or inhalation of controlled substances; </a:t>
            </a:r>
          </a:p>
          <a:p>
            <a:r>
              <a:rPr lang="en-US" dirty="0"/>
              <a:t>Amends KRS 15.334 to establish that the Kentucky Law Enforcement Council shall require mandatory training on the characteristics, dynamics, and investigation of pediatric ingestion or inhalation of controlled substances;</a:t>
            </a:r>
          </a:p>
          <a:p>
            <a:r>
              <a:rPr lang="en-US" dirty="0"/>
              <a:t>Amends KRS </a:t>
            </a:r>
            <a:r>
              <a:rPr lang="en-US" dirty="0" err="1"/>
              <a:t>194A.545</a:t>
            </a:r>
            <a:r>
              <a:rPr lang="en-US" dirty="0"/>
              <a:t> to include required training on pediatric ingestion or inhalation of controlled substances for employees of the Department for Community Based Services; and</a:t>
            </a:r>
          </a:p>
          <a:p>
            <a:r>
              <a:rPr lang="en-US" dirty="0"/>
              <a:t>Also requires training for other professionals.</a:t>
            </a:r>
          </a:p>
        </p:txBody>
      </p:sp>
    </p:spTree>
    <p:extLst>
      <p:ext uri="{BB962C8B-B14F-4D97-AF65-F5344CB8AC3E}">
        <p14:creationId xmlns:p14="http://schemas.microsoft.com/office/powerpoint/2010/main" val="109991357"/>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B53941-09A4-45FE-89DC-63D0AA378C06}"/>
              </a:ext>
            </a:extLst>
          </p:cNvPr>
          <p:cNvSpPr>
            <a:spLocks noGrp="1"/>
          </p:cNvSpPr>
          <p:nvPr>
            <p:ph type="title"/>
          </p:nvPr>
        </p:nvSpPr>
        <p:spPr/>
        <p:txBody>
          <a:bodyPr/>
          <a:lstStyle/>
          <a:p>
            <a:r>
              <a:rPr lang="en-US" dirty="0"/>
              <a:t>SB 102 – Kentucky State Police</a:t>
            </a:r>
          </a:p>
        </p:txBody>
      </p:sp>
      <p:sp>
        <p:nvSpPr>
          <p:cNvPr id="3" name="Content Placeholder 2">
            <a:extLst>
              <a:ext uri="{FF2B5EF4-FFF2-40B4-BE49-F238E27FC236}">
                <a16:creationId xmlns:a16="http://schemas.microsoft.com/office/drawing/2014/main" id="{E916111B-1734-498C-BD8D-1D739585BBA7}"/>
              </a:ext>
            </a:extLst>
          </p:cNvPr>
          <p:cNvSpPr>
            <a:spLocks noGrp="1"/>
          </p:cNvSpPr>
          <p:nvPr>
            <p:ph idx="1"/>
          </p:nvPr>
        </p:nvSpPr>
        <p:spPr/>
        <p:txBody>
          <a:bodyPr/>
          <a:lstStyle/>
          <a:p>
            <a:r>
              <a:rPr lang="en-US" dirty="0"/>
              <a:t>Amends KRS 16.197 to allow an individual previously appointed to Trooper R Class or commercial vehicle officer R class to return to service with the Department of Kentucky State Police after 1 month of separation from service but no more than 60 months following the individual’s latest separation date from service.</a:t>
            </a:r>
          </a:p>
        </p:txBody>
      </p:sp>
    </p:spTree>
    <p:extLst>
      <p:ext uri="{BB962C8B-B14F-4D97-AF65-F5344CB8AC3E}">
        <p14:creationId xmlns:p14="http://schemas.microsoft.com/office/powerpoint/2010/main" val="1384655074"/>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D811F4-2AD3-4E27-80E5-10AF62EE7A2F}"/>
              </a:ext>
            </a:extLst>
          </p:cNvPr>
          <p:cNvSpPr>
            <a:spLocks noGrp="1"/>
          </p:cNvSpPr>
          <p:nvPr>
            <p:ph type="title"/>
          </p:nvPr>
        </p:nvSpPr>
        <p:spPr/>
        <p:txBody>
          <a:bodyPr/>
          <a:lstStyle/>
          <a:p>
            <a:r>
              <a:rPr lang="en-US" dirty="0"/>
              <a:t>SB 278 – Kentucky State Police</a:t>
            </a:r>
          </a:p>
        </p:txBody>
      </p:sp>
      <p:sp>
        <p:nvSpPr>
          <p:cNvPr id="3" name="Content Placeholder 2">
            <a:extLst>
              <a:ext uri="{FF2B5EF4-FFF2-40B4-BE49-F238E27FC236}">
                <a16:creationId xmlns:a16="http://schemas.microsoft.com/office/drawing/2014/main" id="{09FBC182-1401-48ED-8912-6FC59AEFF519}"/>
              </a:ext>
            </a:extLst>
          </p:cNvPr>
          <p:cNvSpPr>
            <a:spLocks noGrp="1"/>
          </p:cNvSpPr>
          <p:nvPr>
            <p:ph idx="1"/>
          </p:nvPr>
        </p:nvSpPr>
        <p:spPr/>
        <p:txBody>
          <a:bodyPr>
            <a:normAutofit/>
          </a:bodyPr>
          <a:lstStyle/>
          <a:p>
            <a:r>
              <a:rPr lang="en-US" dirty="0"/>
              <a:t>Amends KRS 16.060 to require the commissioner of the Department of Kentucky State Police to authorize officers to engage in certain types of law enforcement-related-off-duty employment;</a:t>
            </a:r>
          </a:p>
          <a:p>
            <a:r>
              <a:rPr lang="en-US" dirty="0"/>
              <a:t>Requires the commissioner to establish policies and procedures for off-duty employment;</a:t>
            </a:r>
          </a:p>
          <a:p>
            <a:r>
              <a:rPr lang="en-US" dirty="0"/>
              <a:t>Amends KRS 16.070 to require the commissioner of the State Police to establish policies and procedures related to the use of uniforms, equipment, and facilities for off-duty employment; and</a:t>
            </a:r>
          </a:p>
          <a:p>
            <a:r>
              <a:rPr lang="en-US" dirty="0"/>
              <a:t>Amends KRS 44.045 to allow officers of the State Police to use motor vehicles with regular license plates for off-duty employment.</a:t>
            </a:r>
          </a:p>
        </p:txBody>
      </p:sp>
    </p:spTree>
    <p:extLst>
      <p:ext uri="{BB962C8B-B14F-4D97-AF65-F5344CB8AC3E}">
        <p14:creationId xmlns:p14="http://schemas.microsoft.com/office/powerpoint/2010/main" val="3602584893"/>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598703-6502-4778-B7DF-61509F2520D5}"/>
              </a:ext>
            </a:extLst>
          </p:cNvPr>
          <p:cNvSpPr>
            <a:spLocks noGrp="1"/>
          </p:cNvSpPr>
          <p:nvPr>
            <p:ph type="title"/>
          </p:nvPr>
        </p:nvSpPr>
        <p:spPr>
          <a:xfrm>
            <a:off x="1154953" y="654425"/>
            <a:ext cx="9113170" cy="1026208"/>
          </a:xfrm>
        </p:spPr>
        <p:txBody>
          <a:bodyPr/>
          <a:lstStyle/>
          <a:p>
            <a:r>
              <a:rPr lang="en-US" dirty="0"/>
              <a:t> HB 213 – Reemployment of Retired 					 		  Police Officers</a:t>
            </a:r>
          </a:p>
        </p:txBody>
      </p:sp>
      <p:sp>
        <p:nvSpPr>
          <p:cNvPr id="3" name="Content Placeholder 2">
            <a:extLst>
              <a:ext uri="{FF2B5EF4-FFF2-40B4-BE49-F238E27FC236}">
                <a16:creationId xmlns:a16="http://schemas.microsoft.com/office/drawing/2014/main" id="{F01F6E74-0594-43C4-9B3A-180395819DC7}"/>
              </a:ext>
            </a:extLst>
          </p:cNvPr>
          <p:cNvSpPr>
            <a:spLocks noGrp="1"/>
          </p:cNvSpPr>
          <p:nvPr>
            <p:ph idx="1"/>
          </p:nvPr>
        </p:nvSpPr>
        <p:spPr/>
        <p:txBody>
          <a:bodyPr>
            <a:normAutofit/>
          </a:bodyPr>
          <a:lstStyle/>
          <a:p>
            <a:r>
              <a:rPr lang="en-US" dirty="0"/>
              <a:t>Amends various chapters of KRS to establish that a retired law enforcement officer who has returned to work in a law enforcement capacity may receive health insurance coverage from his current employer if the legislative body takes legislative action to authorize the benefit; and</a:t>
            </a:r>
          </a:p>
          <a:p>
            <a:r>
              <a:rPr lang="en-US" dirty="0"/>
              <a:t>Establishes that the authority granted to the legislative body to authorize the benefit shall become effective August 1, 2026.</a:t>
            </a:r>
          </a:p>
        </p:txBody>
      </p:sp>
    </p:spTree>
    <p:extLst>
      <p:ext uri="{BB962C8B-B14F-4D97-AF65-F5344CB8AC3E}">
        <p14:creationId xmlns:p14="http://schemas.microsoft.com/office/powerpoint/2010/main" val="1183327407"/>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Boardroom">
  <a:themeElements>
    <a:clrScheme name="Green">
      <a:dk1>
        <a:sysClr val="windowText" lastClr="000000"/>
      </a:dk1>
      <a:lt1>
        <a:sysClr val="window" lastClr="FFFFFF"/>
      </a:lt1>
      <a:dk2>
        <a:srgbClr val="455F51"/>
      </a:dk2>
      <a:lt2>
        <a:srgbClr val="E3DED1"/>
      </a:lt2>
      <a:accent1>
        <a:srgbClr val="549E39"/>
      </a:accent1>
      <a:accent2>
        <a:srgbClr val="8AB833"/>
      </a:accent2>
      <a:accent3>
        <a:srgbClr val="C0CF3A"/>
      </a:accent3>
      <a:accent4>
        <a:srgbClr val="029676"/>
      </a:accent4>
      <a:accent5>
        <a:srgbClr val="4AB5C4"/>
      </a:accent5>
      <a:accent6>
        <a:srgbClr val="0989B1"/>
      </a:accent6>
      <a:hlink>
        <a:srgbClr val="6B9F25"/>
      </a:hlink>
      <a:folHlink>
        <a:srgbClr val="BA6906"/>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2000"/>
                <a:hueMod val="96000"/>
                <a:satMod val="128000"/>
                <a:lumMod val="114000"/>
              </a:schemeClr>
            </a:gs>
            <a:gs pos="100000">
              <a:schemeClr val="phClr">
                <a:shade val="62000"/>
                <a:hueMod val="100000"/>
                <a:satMod val="134000"/>
                <a:lumMod val="56000"/>
              </a:schemeClr>
            </a:gs>
          </a:gsLst>
          <a:path path="circle">
            <a:fillToRect l="45000" t="65000" r="125000" b="100000"/>
          </a:path>
        </a:gradFill>
        <a:blipFill rotWithShape="1">
          <a:blip xmlns:r="http://schemas.openxmlformats.org/officeDocument/2006/relationships" r:embed="rId1">
            <a:duotone>
              <a:schemeClr val="phClr">
                <a:shade val="62000"/>
                <a:hueMod val="108000"/>
                <a:satMod val="164000"/>
                <a:lumMod val="69000"/>
              </a:schemeClr>
              <a:schemeClr val="phClr">
                <a:tint val="96000"/>
                <a:hueMod val="90000"/>
                <a:satMod val="130000"/>
                <a:lumMod val="134000"/>
              </a:schemeClr>
            </a:duotone>
          </a:blip>
          <a:stretch/>
        </a:blipFill>
      </a:bgFillStyleLst>
    </a:fmtScheme>
  </a:themeElements>
  <a:objectDefaults/>
  <a:extraClrSchemeLst/>
  <a:extLst>
    <a:ext uri="{05A4C25C-085E-4340-85A3-A5531E510DB2}">
      <thm15:themeFamily xmlns:thm15="http://schemas.microsoft.com/office/thememl/2012/main" name="Ion Boardroom" id="{FC33163D-4339-46B1-8EED-24C834239D99}" vid="{A3AB87EF-B655-4FFF-8D05-F333AD7F278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 Boardroom</Template>
  <TotalTime>6387</TotalTime>
  <Words>12694</Words>
  <Application>Microsoft Office PowerPoint</Application>
  <PresentationFormat>Widescreen</PresentationFormat>
  <Paragraphs>574</Paragraphs>
  <Slides>130</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130</vt:i4>
      </vt:variant>
    </vt:vector>
  </HeadingPairs>
  <TitlesOfParts>
    <vt:vector size="137" baseType="lpstr">
      <vt:lpstr>Arial</vt:lpstr>
      <vt:lpstr>Calibri</vt:lpstr>
      <vt:lpstr>Century Gothic</vt:lpstr>
      <vt:lpstr>Segoe UI</vt:lpstr>
      <vt:lpstr>Wingdings</vt:lpstr>
      <vt:lpstr>Wingdings 3</vt:lpstr>
      <vt:lpstr>Ion Boardroom</vt:lpstr>
      <vt:lpstr>2026 Legislative Update  Updates from the Capitol Legislative Research Commission CLE</vt:lpstr>
      <vt:lpstr>PowerPoint Presentation</vt:lpstr>
      <vt:lpstr>PowerPoint Presentation</vt:lpstr>
      <vt:lpstr>PowerPoint Presentation</vt:lpstr>
      <vt:lpstr>PowerPoint Presentation</vt:lpstr>
      <vt:lpstr>2026 Session Highlights</vt:lpstr>
      <vt:lpstr>CONSTITUTIONAL AMENDMENT</vt:lpstr>
      <vt:lpstr>SB 10 – Proposed Constitutional Amendment</vt:lpstr>
      <vt:lpstr>CRIMINAL LAW</vt:lpstr>
      <vt:lpstr>HB 4 – Grooming a Minor</vt:lpstr>
      <vt:lpstr>SB 66 – Operation of a Motor Vehicle</vt:lpstr>
      <vt:lpstr>SB 66 – Continued</vt:lpstr>
      <vt:lpstr>HB 5 – Prison Educational Program</vt:lpstr>
      <vt:lpstr>HB 5 – Continued</vt:lpstr>
      <vt:lpstr>SB 90 – Behavioral Health   </vt:lpstr>
      <vt:lpstr>HB 134 – Sexual Assault Nurse Examiners</vt:lpstr>
      <vt:lpstr>SB 101 – Student Actions</vt:lpstr>
      <vt:lpstr>SB 101 – Continued</vt:lpstr>
      <vt:lpstr>SB 170 – Status Offenses</vt:lpstr>
      <vt:lpstr>SB 170 – Continued</vt:lpstr>
      <vt:lpstr>SB 170 – Continued</vt:lpstr>
      <vt:lpstr>HB 264 – Theft by Deception</vt:lpstr>
      <vt:lpstr>SB 104 – Impeding First Responders</vt:lpstr>
      <vt:lpstr>HB 188 – Correctional Facility Personnel</vt:lpstr>
      <vt:lpstr>SB 122 – Judicial Proceedings</vt:lpstr>
      <vt:lpstr>SB 122- Continued</vt:lpstr>
      <vt:lpstr>SB 122 - Continued</vt:lpstr>
      <vt:lpstr>SB 122 - Continued</vt:lpstr>
      <vt:lpstr>HB 305 – Grand Jury Service</vt:lpstr>
      <vt:lpstr>HB 305 - Continued</vt:lpstr>
      <vt:lpstr>HB 366 – Computer-generated Images</vt:lpstr>
      <vt:lpstr>SB 251 – Department of Corrections</vt:lpstr>
      <vt:lpstr>HB 422 – Logan’s Law</vt:lpstr>
      <vt:lpstr>HB 422 - Continued</vt:lpstr>
      <vt:lpstr>HB 521 – Stalking and Criminal Trespass</vt:lpstr>
      <vt:lpstr>HB 521 – Continued</vt:lpstr>
      <vt:lpstr>HB 521 - Continued</vt:lpstr>
      <vt:lpstr>HB 521 - Continued</vt:lpstr>
      <vt:lpstr>HB 611 – Domestic Relations</vt:lpstr>
      <vt:lpstr>HB 185 – Employment Matters</vt:lpstr>
      <vt:lpstr>HB 185 - Continued</vt:lpstr>
      <vt:lpstr>HB 185 - Continued</vt:lpstr>
      <vt:lpstr>HB 529 – Parole Board</vt:lpstr>
      <vt:lpstr>SB 17 – Protection of Children</vt:lpstr>
      <vt:lpstr>HB 778 – Child Welfare</vt:lpstr>
      <vt:lpstr>PowerPoint Presentation</vt:lpstr>
      <vt:lpstr>HB 78 – Firearms Liability Protections</vt:lpstr>
      <vt:lpstr>HB 290 – Provision of Legal Research        Resources</vt:lpstr>
      <vt:lpstr>HB 542 – Eminent Domain</vt:lpstr>
      <vt:lpstr>HB 542 - Continued</vt:lpstr>
      <vt:lpstr>HB 542 - Continued</vt:lpstr>
      <vt:lpstr>HB 542 - Continued</vt:lpstr>
      <vt:lpstr>HB 542 - Continued</vt:lpstr>
      <vt:lpstr>HB 566 – Judicial Sales</vt:lpstr>
      <vt:lpstr>SB 195 – Participants in the Legal System</vt:lpstr>
      <vt:lpstr>SB 195 - Continued</vt:lpstr>
      <vt:lpstr>SB 195 - Continued</vt:lpstr>
      <vt:lpstr>HB 627 - Insurance</vt:lpstr>
      <vt:lpstr>HB 627 - Continued</vt:lpstr>
      <vt:lpstr>HB 627 - Continued</vt:lpstr>
      <vt:lpstr>PowerPoint Presentation</vt:lpstr>
      <vt:lpstr>HB 1 – Federal Education             Opportunity Program</vt:lpstr>
      <vt:lpstr>HB 253 – Disclosure of Information</vt:lpstr>
      <vt:lpstr>HB 253 - Continued</vt:lpstr>
      <vt:lpstr>HB 253 - Continued</vt:lpstr>
      <vt:lpstr>HB 490 – Employment at Public           Postsecondary Education          Institutions</vt:lpstr>
      <vt:lpstr>HB 826 – Office of Adult Education</vt:lpstr>
      <vt:lpstr>PowerPoint Presentation</vt:lpstr>
      <vt:lpstr>SB 50 – Disposition of Property</vt:lpstr>
      <vt:lpstr>SB 50 - Continued</vt:lpstr>
      <vt:lpstr>SB 85 – Special Needs Trust</vt:lpstr>
      <vt:lpstr>PowerPoint Presentation</vt:lpstr>
      <vt:lpstr>HB 58 – Privacy Protection</vt:lpstr>
      <vt:lpstr>HB 58 - Continued</vt:lpstr>
      <vt:lpstr>SB 11 – Residential Safe Room Rebate</vt:lpstr>
      <vt:lpstr>SB 11 - Continued</vt:lpstr>
      <vt:lpstr>HB 470 – Behavioral Health Services</vt:lpstr>
      <vt:lpstr>SB 137 – Provisional License to Practice      Medicine</vt:lpstr>
      <vt:lpstr>HB 510 – Organ Donation Safety</vt:lpstr>
      <vt:lpstr>SB 153 – Prevention of Harmful and       Fraudulent Practices</vt:lpstr>
      <vt:lpstr>SB 153 – Continued</vt:lpstr>
      <vt:lpstr>SB 153 - Continued</vt:lpstr>
      <vt:lpstr>SB 153 - Continued</vt:lpstr>
      <vt:lpstr>SB 153 – Continued</vt:lpstr>
      <vt:lpstr>SB 153 - Continued</vt:lpstr>
      <vt:lpstr>HB 657 – Professional Licensing           Background Checks</vt:lpstr>
      <vt:lpstr>SB 158 – Products That Offer Benefits       Relating to Personal Property</vt:lpstr>
      <vt:lpstr>SB 158 - Continued</vt:lpstr>
      <vt:lpstr>HB 692 – Data Privacy</vt:lpstr>
      <vt:lpstr>HB 692 - Continued</vt:lpstr>
      <vt:lpstr>SB 189 – Regulation of Digital Asset        Business</vt:lpstr>
      <vt:lpstr>SB 189 – Continued</vt:lpstr>
      <vt:lpstr>SB 189 - Continued</vt:lpstr>
      <vt:lpstr>HB 778 – Child Welfare</vt:lpstr>
      <vt:lpstr>HB 778 - Continued</vt:lpstr>
      <vt:lpstr>HB 778 - Continued</vt:lpstr>
      <vt:lpstr>SB 102 – Kentucky State Police</vt:lpstr>
      <vt:lpstr>SB 278 – Kentucky State Police</vt:lpstr>
      <vt:lpstr> HB 213 – Reemployment of Retired           Police Officers</vt:lpstr>
      <vt:lpstr>PowerPoint Presentation</vt:lpstr>
      <vt:lpstr>SB 97 – Prostheses and Orthoses</vt:lpstr>
      <vt:lpstr>SB 97 – Continued</vt:lpstr>
      <vt:lpstr>HB 164 – Hearing Aids </vt:lpstr>
      <vt:lpstr>HB 169 – Feeding or Eating Disorders</vt:lpstr>
      <vt:lpstr>HB 169 - Continued</vt:lpstr>
      <vt:lpstr>HB 369 – Veteran Treatment for PTSD</vt:lpstr>
      <vt:lpstr>HB 393 – Alzheimer’s and Related          Dementias</vt:lpstr>
      <vt:lpstr>HB 176 – Prior Authorization</vt:lpstr>
      <vt:lpstr>HB 176 - Continued</vt:lpstr>
      <vt:lpstr>SB 69 – Autism Spectrum Disorder Trust       Fund</vt:lpstr>
      <vt:lpstr>SB 69 - Continued</vt:lpstr>
      <vt:lpstr>PowerPoint Presentation</vt:lpstr>
      <vt:lpstr>SB 5 – Kentucky-Grown Agricultural      Product</vt:lpstr>
      <vt:lpstr>SB 18 – Health Services</vt:lpstr>
      <vt:lpstr>SB 19 - Mushrooms</vt:lpstr>
      <vt:lpstr>SB 37 – State Symbols</vt:lpstr>
      <vt:lpstr>SB 39 – Fish and Wildlife</vt:lpstr>
      <vt:lpstr>SB 39 – Continued</vt:lpstr>
      <vt:lpstr>SB 291 - Recyclers</vt:lpstr>
      <vt:lpstr>SB 291 – Continued</vt:lpstr>
      <vt:lpstr>SB 291 – Continued</vt:lpstr>
      <vt:lpstr>SB 291 – Continued</vt:lpstr>
      <vt:lpstr>SB 261 – Pedestrian Swinging Bridges</vt:lpstr>
      <vt:lpstr>SB 343 – Department of Workers’ Claims</vt:lpstr>
      <vt:lpstr>SB 343 - Continued</vt:lpstr>
      <vt:lpstr>SB 49 – Battery Stewardship</vt:lpstr>
      <vt:lpstr>SB 49 - Continued</vt:lpstr>
      <vt:lpstr>SB 324 – Entertainment Industry</vt:lpstr>
      <vt:lpstr>SB 324 – Continued</vt:lpstr>
      <vt:lpstr>HB 312 – Concealed Firearms and         Deadly Weapons </vt:lpstr>
    </vt:vector>
  </TitlesOfParts>
  <Company>LRC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2024 Legislative Update  Updates from the Capitol Legislative Research Commission CLE</dc:title>
  <dc:creator>Roof, Randall (LRC)</dc:creator>
  <cp:lastModifiedBy>Carter, Daniel (LRC)</cp:lastModifiedBy>
  <cp:revision>488</cp:revision>
  <cp:lastPrinted>2026-06-09T13:44:54Z</cp:lastPrinted>
  <dcterms:created xsi:type="dcterms:W3CDTF">2024-06-18T13:00:18Z</dcterms:created>
  <dcterms:modified xsi:type="dcterms:W3CDTF">2026-06-12T16:13:41Z</dcterms:modified>
</cp:coreProperties>
</file>